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257" r:id="rId3"/>
    <p:sldId id="281" r:id="rId4"/>
    <p:sldId id="282" r:id="rId5"/>
    <p:sldId id="280" r:id="rId6"/>
    <p:sldId id="259" r:id="rId7"/>
    <p:sldId id="260" r:id="rId8"/>
    <p:sldId id="261" r:id="rId9"/>
    <p:sldId id="269" r:id="rId10"/>
    <p:sldId id="262" r:id="rId11"/>
    <p:sldId id="263" r:id="rId12"/>
    <p:sldId id="264" r:id="rId13"/>
    <p:sldId id="266" r:id="rId14"/>
    <p:sldId id="271" r:id="rId15"/>
    <p:sldId id="268" r:id="rId16"/>
    <p:sldId id="272" r:id="rId17"/>
    <p:sldId id="270" r:id="rId18"/>
    <p:sldId id="274" r:id="rId19"/>
    <p:sldId id="275" r:id="rId20"/>
    <p:sldId id="278" r:id="rId21"/>
    <p:sldId id="276" r:id="rId22"/>
    <p:sldId id="279" r:id="rId23"/>
    <p:sldId id="283" r:id="rId24"/>
  </p:sldIdLst>
  <p:sldSz cx="9144000" cy="6858000" type="screen4x3"/>
  <p:notesSz cx="6989763" cy="927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1884" autoAdjust="0"/>
  </p:normalViewPr>
  <p:slideViewPr>
    <p:cSldViewPr>
      <p:cViewPr>
        <p:scale>
          <a:sx n="66" d="100"/>
          <a:sy n="66" d="100"/>
        </p:scale>
        <p:origin x="-6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897" cy="463788"/>
          </a:xfrm>
          <a:prstGeom prst="rect">
            <a:avLst/>
          </a:prstGeom>
        </p:spPr>
        <p:txBody>
          <a:bodyPr vert="horz" lIns="92940" tIns="46470" rIns="92940" bIns="46470" rtlCol="0"/>
          <a:lstStyle>
            <a:lvl1pPr algn="l">
              <a:defRPr sz="1200"/>
            </a:lvl1pPr>
          </a:lstStyle>
          <a:p>
            <a:endParaRPr lang="en-US"/>
          </a:p>
        </p:txBody>
      </p:sp>
      <p:sp>
        <p:nvSpPr>
          <p:cNvPr id="3" name="Date Placeholder 2"/>
          <p:cNvSpPr>
            <a:spLocks noGrp="1"/>
          </p:cNvSpPr>
          <p:nvPr>
            <p:ph type="dt" idx="1"/>
          </p:nvPr>
        </p:nvSpPr>
        <p:spPr>
          <a:xfrm>
            <a:off x="3959248" y="0"/>
            <a:ext cx="3028897" cy="463788"/>
          </a:xfrm>
          <a:prstGeom prst="rect">
            <a:avLst/>
          </a:prstGeom>
        </p:spPr>
        <p:txBody>
          <a:bodyPr vert="horz" lIns="92940" tIns="46470" rIns="92940" bIns="46470" rtlCol="0"/>
          <a:lstStyle>
            <a:lvl1pPr algn="r">
              <a:defRPr sz="1200"/>
            </a:lvl1pPr>
          </a:lstStyle>
          <a:p>
            <a:fld id="{82CDA65B-8822-4EE2-B614-28D71C08F365}" type="datetimeFigureOut">
              <a:rPr lang="en-US" smtClean="0"/>
              <a:pPr/>
              <a:t>8/12/2013</a:t>
            </a:fld>
            <a:endParaRPr lang="en-US"/>
          </a:p>
        </p:txBody>
      </p:sp>
      <p:sp>
        <p:nvSpPr>
          <p:cNvPr id="4" name="Slide Image Placeholder 3"/>
          <p:cNvSpPr>
            <a:spLocks noGrp="1" noRot="1" noChangeAspect="1"/>
          </p:cNvSpPr>
          <p:nvPr>
            <p:ph type="sldImg" idx="2"/>
          </p:nvPr>
        </p:nvSpPr>
        <p:spPr>
          <a:xfrm>
            <a:off x="1176338" y="695325"/>
            <a:ext cx="4637087" cy="3478213"/>
          </a:xfrm>
          <a:prstGeom prst="rect">
            <a:avLst/>
          </a:prstGeom>
          <a:noFill/>
          <a:ln w="12700">
            <a:solidFill>
              <a:prstClr val="black"/>
            </a:solidFill>
          </a:ln>
        </p:spPr>
        <p:txBody>
          <a:bodyPr vert="horz" lIns="92940" tIns="46470" rIns="92940" bIns="46470" rtlCol="0" anchor="ctr"/>
          <a:lstStyle/>
          <a:p>
            <a:endParaRPr lang="en-US"/>
          </a:p>
        </p:txBody>
      </p:sp>
      <p:sp>
        <p:nvSpPr>
          <p:cNvPr id="5" name="Notes Placeholder 4"/>
          <p:cNvSpPr>
            <a:spLocks noGrp="1"/>
          </p:cNvSpPr>
          <p:nvPr>
            <p:ph type="body" sz="quarter" idx="3"/>
          </p:nvPr>
        </p:nvSpPr>
        <p:spPr>
          <a:xfrm>
            <a:off x="698977" y="4405988"/>
            <a:ext cx="5591810" cy="4174093"/>
          </a:xfrm>
          <a:prstGeom prst="rect">
            <a:avLst/>
          </a:prstGeom>
        </p:spPr>
        <p:txBody>
          <a:bodyPr vert="horz" lIns="92940" tIns="46470" rIns="92940" bIns="464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0365"/>
            <a:ext cx="3028897" cy="463788"/>
          </a:xfrm>
          <a:prstGeom prst="rect">
            <a:avLst/>
          </a:prstGeom>
        </p:spPr>
        <p:txBody>
          <a:bodyPr vert="horz" lIns="92940" tIns="46470" rIns="92940" bIns="46470" rtlCol="0" anchor="b"/>
          <a:lstStyle>
            <a:lvl1pPr algn="l">
              <a:defRPr sz="1200"/>
            </a:lvl1pPr>
          </a:lstStyle>
          <a:p>
            <a:endParaRPr lang="en-US"/>
          </a:p>
        </p:txBody>
      </p:sp>
      <p:sp>
        <p:nvSpPr>
          <p:cNvPr id="7" name="Slide Number Placeholder 6"/>
          <p:cNvSpPr>
            <a:spLocks noGrp="1"/>
          </p:cNvSpPr>
          <p:nvPr>
            <p:ph type="sldNum" sz="quarter" idx="5"/>
          </p:nvPr>
        </p:nvSpPr>
        <p:spPr>
          <a:xfrm>
            <a:off x="3959248" y="8810365"/>
            <a:ext cx="3028897" cy="463788"/>
          </a:xfrm>
          <a:prstGeom prst="rect">
            <a:avLst/>
          </a:prstGeom>
        </p:spPr>
        <p:txBody>
          <a:bodyPr vert="horz" lIns="92940" tIns="46470" rIns="92940" bIns="46470" rtlCol="0" anchor="b"/>
          <a:lstStyle>
            <a:lvl1pPr algn="r">
              <a:defRPr sz="1200"/>
            </a:lvl1pPr>
          </a:lstStyle>
          <a:p>
            <a:fld id="{BDBC75B1-A44B-4CE5-A280-B58C6E32A27B}" type="slidenum">
              <a:rPr lang="en-US" smtClean="0"/>
              <a:pPr/>
              <a:t>‹#›</a:t>
            </a:fld>
            <a:endParaRPr lang="en-US"/>
          </a:p>
        </p:txBody>
      </p:sp>
    </p:spTree>
    <p:extLst>
      <p:ext uri="{BB962C8B-B14F-4D97-AF65-F5344CB8AC3E}">
        <p14:creationId xmlns:p14="http://schemas.microsoft.com/office/powerpoint/2010/main" val="180999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In the 264,</a:t>
            </a:r>
            <a:r>
              <a:rPr lang="en-US" baseline="0" dirty="0" smtClean="0"/>
              <a:t> t</a:t>
            </a:r>
            <a:r>
              <a:rPr lang="en-US" dirty="0" smtClean="0"/>
              <a:t>here are several things through which</a:t>
            </a:r>
            <a:r>
              <a:rPr lang="en-US" baseline="0" dirty="0" smtClean="0"/>
              <a:t> </a:t>
            </a:r>
            <a:r>
              <a:rPr lang="en-US" dirty="0" smtClean="0"/>
              <a:t>we need to sort before recording</a:t>
            </a:r>
            <a:r>
              <a:rPr lang="en-US" baseline="0" dirty="0" smtClean="0"/>
              <a:t> the publication date.</a:t>
            </a:r>
            <a:endParaRPr lang="en-US" dirty="0" smtClean="0"/>
          </a:p>
          <a:p>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396">
              <a:defRPr/>
            </a:pPr>
            <a:r>
              <a:rPr lang="en-US" dirty="0" smtClean="0"/>
              <a:t>In RDA the copyright date cannot be used as a stand-in for the publication date. LC-PCC PS instructs us to “supply a date of publication if possible.”  In other words, “[date of publication not identified]” should</a:t>
            </a:r>
            <a:r>
              <a:rPr lang="en-US" baseline="0" dirty="0" smtClean="0"/>
              <a:t> be</a:t>
            </a:r>
            <a:r>
              <a:rPr lang="en-US" dirty="0" smtClean="0"/>
              <a:t> reserved for those cases when you really have no idea.</a:t>
            </a:r>
          </a:p>
          <a:p>
            <a:pPr defTabSz="929396">
              <a:defRPr/>
            </a:pPr>
            <a:endParaRPr lang="en-US" dirty="0" smtClean="0"/>
          </a:p>
          <a:p>
            <a:pPr>
              <a:buNone/>
            </a:pPr>
            <a:r>
              <a:rPr lang="en-US" dirty="0" smtClean="0"/>
              <a:t>Using the dates seen here, we will supply a probable</a:t>
            </a:r>
            <a:r>
              <a:rPr lang="en-US" baseline="0" dirty="0" smtClean="0"/>
              <a:t> </a:t>
            </a:r>
            <a:r>
              <a:rPr lang="en-US" dirty="0" smtClean="0"/>
              <a:t>date of publication from the date of reprinting,</a:t>
            </a:r>
            <a:r>
              <a:rPr lang="en-US" baseline="0" dirty="0" smtClean="0"/>
              <a:t> coded with square brackets and a question mark.</a:t>
            </a:r>
          </a:p>
          <a:p>
            <a:pPr>
              <a:buNone/>
            </a:pPr>
            <a:r>
              <a:rPr lang="en-US" baseline="0" dirty="0" smtClean="0"/>
              <a:t>The 264 _3 allows us to record the date of manufacture, as seen here. This is not required since we have supplied a publication date.</a:t>
            </a:r>
            <a:endParaRPr lang="en-US" dirty="0" smtClean="0"/>
          </a:p>
        </p:txBody>
      </p:sp>
      <p:sp>
        <p:nvSpPr>
          <p:cNvPr id="4" name="Slide Number Placeholder 3"/>
          <p:cNvSpPr>
            <a:spLocks noGrp="1"/>
          </p:cNvSpPr>
          <p:nvPr>
            <p:ph type="sldNum" sz="quarter" idx="10"/>
          </p:nvPr>
        </p:nvSpPr>
        <p:spPr/>
        <p:txBody>
          <a:bodyPr/>
          <a:lstStyle/>
          <a:p>
            <a:fld id="{BDBC75B1-A44B-4CE5-A280-B58C6E32A27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396">
              <a:defRPr/>
            </a:pPr>
            <a:r>
              <a:rPr lang="en-US" dirty="0" smtClean="0"/>
              <a:t>And the copyright date. This score + parts has two copyright dates, one for the score (and the likely</a:t>
            </a:r>
            <a:r>
              <a:rPr lang="en-US" baseline="0" dirty="0" smtClean="0"/>
              <a:t> </a:t>
            </a:r>
            <a:r>
              <a:rPr lang="en-US" dirty="0" smtClean="0"/>
              <a:t>work itself) and the other (presumably) for the typeset edition of parts.</a:t>
            </a:r>
          </a:p>
          <a:p>
            <a:pPr defTabSz="929396">
              <a:defRPr/>
            </a:pPr>
            <a:r>
              <a:rPr lang="en-US" dirty="0" smtClean="0"/>
              <a:t>If the resource has multiple copyright dates applying to different aspects,</a:t>
            </a:r>
            <a:r>
              <a:rPr lang="en-US" baseline="0" dirty="0" smtClean="0"/>
              <a:t> record the latest date.</a:t>
            </a:r>
            <a:endParaRPr lang="en-US" dirty="0" smtClean="0"/>
          </a:p>
          <a:p>
            <a:pPr defTabSz="929396">
              <a:defRPr/>
            </a:pPr>
            <a:r>
              <a:rPr lang="en-US" dirty="0" smtClean="0"/>
              <a:t>The 264 copyright date does not have ending</a:t>
            </a:r>
            <a:r>
              <a:rPr lang="en-US" baseline="0" dirty="0" smtClean="0"/>
              <a:t> punctuation.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effort</a:t>
            </a:r>
            <a:r>
              <a:rPr lang="en-US" baseline="0" dirty="0" smtClean="0"/>
              <a:t> was spent to straighten out the publication and copyright dates, 500 notes will aid users (and other catalogers).</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396">
              <a:defRPr/>
            </a:pPr>
            <a:r>
              <a:rPr lang="en-US" dirty="0" smtClean="0"/>
              <a:t>This</a:t>
            </a:r>
            <a:r>
              <a:rPr lang="en-US" baseline="0" dirty="0" smtClean="0"/>
              <a:t> r</a:t>
            </a:r>
            <a:r>
              <a:rPr lang="en-US" dirty="0" smtClean="0"/>
              <a:t>esource is score + 4 parts, but they are different sizes.</a:t>
            </a:r>
          </a:p>
          <a:p>
            <a:pPr>
              <a:buNone/>
            </a:pPr>
            <a:r>
              <a:rPr lang="en-US" dirty="0" smtClean="0"/>
              <a:t>MARC coding and RDA allow flexibility in recording physical description in the 300 fields. </a:t>
            </a:r>
            <a:r>
              <a:rPr lang="en-US" baseline="0" dirty="0" smtClean="0"/>
              <a:t>For scores &amp; parts, </a:t>
            </a:r>
            <a:r>
              <a:rPr lang="en-US" dirty="0" smtClean="0"/>
              <a:t>$a and $c are repeatable within a single 300.</a:t>
            </a:r>
          </a:p>
        </p:txBody>
      </p:sp>
      <p:sp>
        <p:nvSpPr>
          <p:cNvPr id="4" name="Slide Number Placeholder 3"/>
          <p:cNvSpPr>
            <a:spLocks noGrp="1"/>
          </p:cNvSpPr>
          <p:nvPr>
            <p:ph type="sldNum" sz="quarter" idx="10"/>
          </p:nvPr>
        </p:nvSpPr>
        <p:spPr/>
        <p:txBody>
          <a:bodyPr/>
          <a:lstStyle/>
          <a:p>
            <a:fld id="{BDBC75B1-A44B-4CE5-A280-B58C6E32A27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33X fields...</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5XX notes...</a:t>
            </a:r>
          </a:p>
          <a:p>
            <a:r>
              <a:rPr lang="en-US" dirty="0" smtClean="0"/>
              <a:t>Currently, RDA does not include instructions on creating contents notes</a:t>
            </a:r>
            <a:r>
              <a:rPr lang="en-US" baseline="0" dirty="0" smtClean="0"/>
              <a:t> for resources which contain a single work, in other words, a structured description of the parts (chapters or movements) within the work. “Fly” and “Driving” are the names of the individual movements. I’ve (maybe illegally) created this 505 contents note based on past AACR2 practice, and await further guidance from RDA, LC-PCC PS, MLA BCC, and others.</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Authorized access points for </a:t>
            </a:r>
            <a:r>
              <a:rPr lang="en-US" baseline="0" dirty="0" smtClean="0"/>
              <a:t>creator and contributor, both with relationship designators.</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the</a:t>
            </a:r>
            <a:r>
              <a:rPr lang="en-US" baseline="0" dirty="0" smtClean="0"/>
              <a:t> preferred title of this work found in the NACO authority file is slightly different from that which we see on the resource.</a:t>
            </a:r>
          </a:p>
          <a:p>
            <a:r>
              <a:rPr lang="en-US" baseline="0" dirty="0" smtClean="0"/>
              <a:t>In our bibliographic record, we can code this authorized access point two different ways: in the 100/240 combination, or the 700.</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coding the</a:t>
            </a:r>
            <a:r>
              <a:rPr lang="en-US" baseline="0" dirty="0" smtClean="0"/>
              <a:t> authorized access point for the work in the MARC 100/240 combination as we have been accustom. But notice that the $e in the 100 would intervene between the name and title. My local system is able to deal with this, creating an access point combining the 100 and 240 while not including the $e in the name and name/title indexes, but your mileage may vary. Testing is important.</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 access continues as</a:t>
            </a:r>
            <a:r>
              <a:rPr lang="en-US" baseline="0" dirty="0" smtClean="0"/>
              <a:t> in AACR2. The RDA chapters for FRBR group 3 entities and subject access have not yet been written.</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complete</a:t>
            </a:r>
            <a:r>
              <a:rPr lang="en-US" baseline="0" dirty="0" smtClean="0"/>
              <a:t> RDA MARC bibliographic record for a score + parts.</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this presentation</a:t>
            </a:r>
            <a:r>
              <a:rPr lang="en-US" dirty="0" smtClean="0"/>
              <a:t> I will demonstrate</a:t>
            </a:r>
            <a:r>
              <a:rPr lang="en-US" baseline="0" dirty="0" smtClean="0"/>
              <a:t> how to </a:t>
            </a:r>
            <a:r>
              <a:rPr lang="en-US" dirty="0" smtClean="0"/>
              <a:t>catalog a set of score and parts using</a:t>
            </a:r>
            <a:r>
              <a:rPr lang="en-US" baseline="0" dirty="0" smtClean="0"/>
              <a:t> RDA elements within MARC.</a:t>
            </a:r>
          </a:p>
          <a:p>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quick sneak</a:t>
            </a:r>
            <a:r>
              <a:rPr lang="en-US" baseline="0" dirty="0" smtClean="0"/>
              <a:t> peek of the finished record.</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with an</a:t>
            </a:r>
            <a:r>
              <a:rPr lang="en-US" baseline="0" dirty="0" smtClean="0"/>
              <a:t> OCLC score </a:t>
            </a:r>
            <a:r>
              <a:rPr lang="en-US" baseline="0" dirty="0" err="1" smtClean="0"/>
              <a:t>workform</a:t>
            </a:r>
            <a:r>
              <a:rPr lang="en-US" baseline="0" dirty="0" smtClean="0"/>
              <a:t>.</a:t>
            </a:r>
            <a:endParaRPr lang="en-US" dirty="0" smtClean="0"/>
          </a:p>
          <a:p>
            <a:r>
              <a:rPr lang="en-US" dirty="0" smtClean="0"/>
              <a:t>Set</a:t>
            </a:r>
            <a:r>
              <a:rPr lang="en-US" baseline="0" dirty="0" smtClean="0"/>
              <a:t> t</a:t>
            </a:r>
            <a:r>
              <a:rPr lang="en-US" dirty="0" smtClean="0"/>
              <a:t>he fixed</a:t>
            </a:r>
            <a:r>
              <a:rPr lang="en-US" baseline="0" dirty="0" smtClean="0"/>
              <a:t> field “</a:t>
            </a:r>
            <a:r>
              <a:rPr lang="en-US" dirty="0" err="1" smtClean="0"/>
              <a:t>Desc</a:t>
            </a:r>
            <a:r>
              <a:rPr lang="en-US" dirty="0" smtClean="0"/>
              <a:t>” = </a:t>
            </a:r>
            <a:r>
              <a:rPr lang="en-US" dirty="0" err="1" smtClean="0"/>
              <a:t>i</a:t>
            </a:r>
            <a:r>
              <a:rPr lang="en-US" baseline="0" dirty="0" smtClean="0"/>
              <a:t> (which indicates ISBD punctuation)</a:t>
            </a:r>
          </a:p>
          <a:p>
            <a:r>
              <a:rPr lang="en-US" baseline="0" dirty="0" smtClean="0"/>
              <a:t>In the 040 $b eng is required to code language of cataloging; $e </a:t>
            </a:r>
            <a:r>
              <a:rPr lang="en-US" baseline="0" dirty="0" err="1" smtClean="0"/>
              <a:t>rda</a:t>
            </a:r>
            <a:r>
              <a:rPr lang="en-US" baseline="0" dirty="0" smtClean="0"/>
              <a:t> is required to code descriptive conventions; PCC recommends that $e follow directly behind $b.</a:t>
            </a:r>
          </a:p>
        </p:txBody>
      </p:sp>
      <p:sp>
        <p:nvSpPr>
          <p:cNvPr id="4" name="Slide Number Placeholder 3"/>
          <p:cNvSpPr>
            <a:spLocks noGrp="1"/>
          </p:cNvSpPr>
          <p:nvPr>
            <p:ph type="sldNum" sz="quarter" idx="10"/>
          </p:nvPr>
        </p:nvSpPr>
        <p:spPr/>
        <p:txBody>
          <a:bodyPr/>
          <a:lstStyle/>
          <a:p>
            <a:fld id="{BDBC75B1-A44B-4CE5-A280-B58C6E32A27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purposes</a:t>
            </a:r>
            <a:r>
              <a:rPr lang="en-US" baseline="0" dirty="0" smtClean="0"/>
              <a:t> of this demonstration, I will create the access points after recording the descriptive attributes of the resource.</a:t>
            </a:r>
          </a:p>
          <a:p>
            <a:r>
              <a:rPr lang="en-US" dirty="0" smtClean="0"/>
              <a:t>For 024</a:t>
            </a:r>
            <a:r>
              <a:rPr lang="en-US" baseline="0" dirty="0" smtClean="0"/>
              <a:t> ISMN – </a:t>
            </a:r>
            <a:r>
              <a:rPr lang="en-US" dirty="0" smtClean="0"/>
              <a:t>RDA instructs us to follow the prescribed display format. MARC coding, however, is without internal hyphens or spaces. Since we are coding in MARC, we follow MARC.</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DBC75B1-A44B-4CE5-A280-B58C6E32A27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Preferred source</a:t>
            </a:r>
            <a:r>
              <a:rPr lang="en-US" baseline="0" dirty="0" smtClean="0"/>
              <a:t> of information for scores is the title page.</a:t>
            </a:r>
          </a:p>
          <a:p>
            <a:r>
              <a:rPr lang="en-US" baseline="0" dirty="0" smtClean="0"/>
              <a:t>Remember that the 245 is a transcribed field.</a:t>
            </a:r>
          </a:p>
        </p:txBody>
      </p:sp>
      <p:sp>
        <p:nvSpPr>
          <p:cNvPr id="4" name="Slide Number Placeholder 3"/>
          <p:cNvSpPr>
            <a:spLocks noGrp="1"/>
          </p:cNvSpPr>
          <p:nvPr>
            <p:ph type="sldNum" sz="quarter" idx="10"/>
          </p:nvPr>
        </p:nvSpPr>
        <p:spPr/>
        <p:txBody>
          <a:bodyPr/>
          <a:lstStyle/>
          <a:p>
            <a:fld id="{BDBC75B1-A44B-4CE5-A280-B58C6E32A27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versions of our</a:t>
            </a:r>
            <a:r>
              <a:rPr lang="en-US" baseline="0" dirty="0" smtClean="0"/>
              <a:t> 245 </a:t>
            </a:r>
            <a:r>
              <a:rPr lang="en-US" dirty="0" smtClean="0"/>
              <a:t>transcription with different capitalization</a:t>
            </a:r>
            <a:r>
              <a:rPr lang="en-US" baseline="0" dirty="0" smtClean="0"/>
              <a:t> allowed by RDA.</a:t>
            </a:r>
          </a:p>
          <a:p>
            <a:endParaRPr lang="en-US" baseline="0" dirty="0" smtClean="0"/>
          </a:p>
        </p:txBody>
      </p:sp>
      <p:sp>
        <p:nvSpPr>
          <p:cNvPr id="4" name="Slide Number Placeholder 3"/>
          <p:cNvSpPr>
            <a:spLocks noGrp="1"/>
          </p:cNvSpPr>
          <p:nvPr>
            <p:ph type="sldNum" sz="quarter" idx="10"/>
          </p:nvPr>
        </p:nvSpPr>
        <p:spPr/>
        <p:txBody>
          <a:bodyPr/>
          <a:lstStyle/>
          <a:p>
            <a:fld id="{BDBC75B1-A44B-4CE5-A280-B58C6E32A27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Variant title can be from any source.</a:t>
            </a:r>
          </a:p>
          <a:p>
            <a:r>
              <a:rPr lang="en-US" baseline="0" dirty="0" smtClean="0"/>
              <a:t>The first 246 is for the caption title which differs from our title proper.</a:t>
            </a:r>
          </a:p>
          <a:p>
            <a:r>
              <a:rPr lang="en-US" baseline="0" dirty="0" smtClean="0"/>
              <a:t>The second 246 is something I added to help our local catalog, which interprets the hyphen in the title proper as a no-space: “</a:t>
            </a:r>
            <a:r>
              <a:rPr lang="en-US" baseline="0" dirty="0" err="1" smtClean="0"/>
              <a:t>Flydriving</a:t>
            </a:r>
            <a:r>
              <a:rPr lang="en-US" baseline="0" dirty="0" smtClean="0"/>
              <a:t>.” This may not be required in your local ILS.</a:t>
            </a:r>
            <a:endParaRPr lang="en-US" dirty="0"/>
          </a:p>
        </p:txBody>
      </p:sp>
      <p:sp>
        <p:nvSpPr>
          <p:cNvPr id="4" name="Slide Number Placeholder 3"/>
          <p:cNvSpPr>
            <a:spLocks noGrp="1"/>
          </p:cNvSpPr>
          <p:nvPr>
            <p:ph type="sldNum" sz="quarter" idx="10"/>
          </p:nvPr>
        </p:nvSpPr>
        <p:spPr/>
        <p:txBody>
          <a:bodyPr/>
          <a:lstStyle/>
          <a:p>
            <a:fld id="{BDBC75B1-A44B-4CE5-A280-B58C6E32A27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33BA54E-C8D3-458E-B2D1-15FF4EEB85EA}" type="datetimeFigureOut">
              <a:rPr lang="en-US" smtClean="0"/>
              <a:pPr/>
              <a:t>8/12/2013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BE40EAB-10F2-4038-8B93-61B25547F386}" type="slidenum">
              <a:rPr lang="en-US" smtClean="0"/>
              <a:pPr/>
              <a:t>‹#›</a:t>
            </a:fld>
            <a:endParaRPr lang="en-US"/>
          </a:p>
        </p:txBody>
      </p:sp>
      <p:pic>
        <p:nvPicPr>
          <p:cNvPr id="12" name="Picture 11" descr="mlalogo_color_sm.gif"/>
          <p:cNvPicPr>
            <a:picLocks noChangeAspect="1"/>
          </p:cNvPicPr>
          <p:nvPr userDrawn="1"/>
        </p:nvPicPr>
        <p:blipFill>
          <a:blip r:embed="rId2" cstate="print"/>
          <a:stretch>
            <a:fillRect/>
          </a:stretch>
        </p:blipFill>
        <p:spPr>
          <a:xfrm>
            <a:off x="685800" y="6172200"/>
            <a:ext cx="952500" cy="390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3BA54E-C8D3-458E-B2D1-15FF4EEB85EA}" type="datetimeFigureOut">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40EAB-10F2-4038-8B93-61B25547F3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33BA54E-C8D3-458E-B2D1-15FF4EEB85EA}" type="datetimeFigureOut">
              <a:rPr lang="en-US" smtClean="0"/>
              <a:pPr/>
              <a:t>8/12/2013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BE40EAB-10F2-4038-8B93-61B25547F3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3BA54E-C8D3-458E-B2D1-15FF4EEB85EA}" type="datetimeFigureOut">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BE40EAB-10F2-4038-8B93-61B25547F38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33BA54E-C8D3-458E-B2D1-15FF4EEB85EA}" type="datetimeFigureOut">
              <a:rPr lang="en-US" smtClean="0"/>
              <a:pPr/>
              <a:t>8/12/2013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BE40EAB-10F2-4038-8B93-61B25547F38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pic>
        <p:nvPicPr>
          <p:cNvPr id="10" name="Picture 9" descr="mlalogo_color_sm.gif"/>
          <p:cNvPicPr>
            <a:picLocks noChangeAspect="1"/>
          </p:cNvPicPr>
          <p:nvPr userDrawn="1"/>
        </p:nvPicPr>
        <p:blipFill>
          <a:blip r:embed="rId2" cstate="print"/>
          <a:stretch>
            <a:fillRect/>
          </a:stretch>
        </p:blipFill>
        <p:spPr>
          <a:xfrm>
            <a:off x="7772400" y="6172200"/>
            <a:ext cx="952500" cy="3905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33BA54E-C8D3-458E-B2D1-15FF4EEB85EA}" type="datetimeFigureOut">
              <a:rPr lang="en-US" smtClean="0"/>
              <a:pPr/>
              <a:t>8/12/2013</a:t>
            </a:fld>
            <a:endParaRPr lang="en-US"/>
          </a:p>
        </p:txBody>
      </p:sp>
      <p:sp>
        <p:nvSpPr>
          <p:cNvPr id="10" name="Slide Number Placeholder 9"/>
          <p:cNvSpPr>
            <a:spLocks noGrp="1"/>
          </p:cNvSpPr>
          <p:nvPr>
            <p:ph type="sldNum" sz="quarter" idx="16"/>
          </p:nvPr>
        </p:nvSpPr>
        <p:spPr/>
        <p:txBody>
          <a:bodyPr rtlCol="0"/>
          <a:lstStyle/>
          <a:p>
            <a:fld id="{9BE40EAB-10F2-4038-8B93-61B25547F38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33BA54E-C8D3-458E-B2D1-15FF4EEB85EA}" type="datetimeFigureOut">
              <a:rPr lang="en-US" smtClean="0"/>
              <a:pPr/>
              <a:t>8/12/2013</a:t>
            </a:fld>
            <a:endParaRPr lang="en-US"/>
          </a:p>
        </p:txBody>
      </p:sp>
      <p:sp>
        <p:nvSpPr>
          <p:cNvPr id="12" name="Slide Number Placeholder 11"/>
          <p:cNvSpPr>
            <a:spLocks noGrp="1"/>
          </p:cNvSpPr>
          <p:nvPr>
            <p:ph type="sldNum" sz="quarter" idx="16"/>
          </p:nvPr>
        </p:nvSpPr>
        <p:spPr/>
        <p:txBody>
          <a:bodyPr rtlCol="0"/>
          <a:lstStyle/>
          <a:p>
            <a:fld id="{9BE40EAB-10F2-4038-8B93-61B25547F38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3BA54E-C8D3-458E-B2D1-15FF4EEB85EA}" type="datetimeFigureOut">
              <a:rPr lang="en-US" smtClean="0"/>
              <a:pPr/>
              <a:t>8/12/2013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BE40EAB-10F2-4038-8B93-61B25547F3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BA54E-C8D3-458E-B2D1-15FF4EEB85EA}" type="datetimeFigureOut">
              <a:rPr lang="en-US" smtClean="0"/>
              <a:pPr/>
              <a:t>8/12/2013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BE40EAB-10F2-4038-8B93-61B25547F386}" type="slidenum">
              <a:rPr lang="en-US" smtClean="0"/>
              <a:pPr/>
              <a:t>‹#›</a:t>
            </a:fld>
            <a:endParaRPr lang="en-US"/>
          </a:p>
        </p:txBody>
      </p:sp>
      <p:pic>
        <p:nvPicPr>
          <p:cNvPr id="5" name="Picture 4" descr="mlalogo_color_sm.gif"/>
          <p:cNvPicPr>
            <a:picLocks noChangeAspect="1"/>
          </p:cNvPicPr>
          <p:nvPr userDrawn="1"/>
        </p:nvPicPr>
        <p:blipFill>
          <a:blip r:embed="rId2" cstate="print"/>
          <a:stretch>
            <a:fillRect/>
          </a:stretch>
        </p:blipFill>
        <p:spPr>
          <a:xfrm>
            <a:off x="7772400" y="6172200"/>
            <a:ext cx="952500" cy="3905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33BA54E-C8D3-458E-B2D1-15FF4EEB85EA}" type="datetimeFigureOut">
              <a:rPr lang="en-US" smtClean="0"/>
              <a:pPr/>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BE40EAB-10F2-4038-8B93-61B25547F38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33BA54E-C8D3-458E-B2D1-15FF4EEB85EA}" type="datetimeFigureOut">
              <a:rPr lang="en-US" smtClean="0"/>
              <a:pPr/>
              <a:t>8/12/2013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BE40EAB-10F2-4038-8B93-61B25547F38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pic>
        <p:nvPicPr>
          <p:cNvPr id="15" name="Picture 14" descr="mlalogo_color_sm.gif"/>
          <p:cNvPicPr>
            <a:picLocks noChangeAspect="1"/>
          </p:cNvPicPr>
          <p:nvPr userDrawn="1"/>
        </p:nvPicPr>
        <p:blipFill>
          <a:blip r:embed="rId2" cstate="print"/>
          <a:stretch>
            <a:fillRect/>
          </a:stretch>
        </p:blipFill>
        <p:spPr>
          <a:xfrm>
            <a:off x="7848600" y="6172200"/>
            <a:ext cx="952500" cy="3905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mlalogo_color_sm.gif"/>
          <p:cNvPicPr>
            <a:picLocks noChangeAspect="1"/>
          </p:cNvPicPr>
          <p:nvPr userDrawn="1"/>
        </p:nvPicPr>
        <p:blipFill>
          <a:blip r:embed="rId13" cstate="print">
            <a:lum/>
          </a:blip>
          <a:stretch>
            <a:fillRect/>
          </a:stretch>
        </p:blipFill>
        <p:spPr>
          <a:xfrm>
            <a:off x="7772400" y="6172200"/>
            <a:ext cx="952500" cy="390525"/>
          </a:xfrm>
          <a:prstGeom prst="rect">
            <a:avLst/>
          </a:prstGeom>
        </p:spPr>
      </p:pic>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33BA54E-C8D3-458E-B2D1-15FF4EEB85EA}" type="datetimeFigureOut">
              <a:rPr lang="en-US" smtClean="0"/>
              <a:pPr/>
              <a:t>8/12/2013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BE40EAB-10F2-4038-8B93-61B25547F3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ctrTitle"/>
          </p:nvPr>
        </p:nvSpPr>
        <p:spPr/>
        <p:txBody>
          <a:bodyPr>
            <a:normAutofit/>
          </a:bodyPr>
          <a:lstStyle/>
          <a:p>
            <a:r>
              <a:rPr lang="en-US" dirty="0"/>
              <a:t>Hit the Ground Running! </a:t>
            </a:r>
          </a:p>
        </p:txBody>
      </p:sp>
      <p:sp>
        <p:nvSpPr>
          <p:cNvPr id="38" name="Subtitle 37"/>
          <p:cNvSpPr>
            <a:spLocks noGrp="1"/>
          </p:cNvSpPr>
          <p:nvPr>
            <p:ph type="subTitle" idx="1"/>
          </p:nvPr>
        </p:nvSpPr>
        <p:spPr/>
        <p:txBody>
          <a:bodyPr>
            <a:normAutofit fontScale="77500" lnSpcReduction="20000"/>
          </a:bodyPr>
          <a:lstStyle/>
          <a:p>
            <a:r>
              <a:rPr lang="en-US" dirty="0"/>
              <a:t>RDA Training for Music </a:t>
            </a:r>
            <a:r>
              <a:rPr lang="en-US" dirty="0" smtClean="0"/>
              <a:t>Catalogers</a:t>
            </a:r>
          </a:p>
          <a:p>
            <a:r>
              <a:rPr lang="en-US" dirty="0" smtClean="0"/>
              <a:t>February 27,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2XX</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sz="2600" dirty="0" smtClean="0"/>
              <a:t>MARC 246</a:t>
            </a:r>
          </a:p>
          <a:p>
            <a:pPr>
              <a:buNone/>
            </a:pPr>
            <a:r>
              <a:rPr lang="en-US" sz="2600" dirty="0" smtClean="0">
                <a:solidFill>
                  <a:srgbClr val="0070C0"/>
                </a:solidFill>
              </a:rPr>
              <a:t>RDA 2.3.6 - Variant title</a:t>
            </a:r>
            <a:endParaRPr lang="en-US" sz="2600" dirty="0" smtClean="0"/>
          </a:p>
          <a:p>
            <a:pPr>
              <a:buNone/>
            </a:pPr>
            <a:endParaRPr lang="en-US" sz="2600" dirty="0" smtClean="0"/>
          </a:p>
          <a:p>
            <a:pPr>
              <a:buNone/>
            </a:pPr>
            <a:endParaRPr lang="en-US" sz="2600" dirty="0" smtClean="0"/>
          </a:p>
          <a:p>
            <a:pPr>
              <a:buNone/>
            </a:pPr>
            <a:endParaRPr lang="en-US" sz="2600" dirty="0" smtClean="0"/>
          </a:p>
          <a:p>
            <a:pPr>
              <a:buNone/>
            </a:pPr>
            <a:endParaRPr lang="en-US" sz="2600" dirty="0" smtClean="0"/>
          </a:p>
          <a:p>
            <a:pPr>
              <a:buNone/>
            </a:pPr>
            <a:endParaRPr lang="en-US" sz="2600" dirty="0" smtClean="0"/>
          </a:p>
          <a:p>
            <a:pPr>
              <a:buNone/>
            </a:pPr>
            <a:endParaRPr lang="en-US" sz="2600" dirty="0" smtClean="0"/>
          </a:p>
          <a:p>
            <a:pPr>
              <a:buNone/>
            </a:pPr>
            <a:endParaRPr lang="en-US" sz="2600" dirty="0" smtClean="0"/>
          </a:p>
          <a:p>
            <a:pPr>
              <a:buNone/>
            </a:pPr>
            <a:r>
              <a:rPr lang="en-US" sz="2600" dirty="0" smtClean="0"/>
              <a:t>246 16 </a:t>
            </a:r>
            <a:r>
              <a:rPr lang="en-US" sz="2600" dirty="0" err="1" smtClean="0"/>
              <a:t>Quatuor</a:t>
            </a:r>
            <a:r>
              <a:rPr lang="en-US" sz="2600" dirty="0" smtClean="0"/>
              <a:t> à </a:t>
            </a:r>
            <a:r>
              <a:rPr lang="en-US" sz="2600" dirty="0" err="1" smtClean="0"/>
              <a:t>cordes</a:t>
            </a:r>
            <a:endParaRPr lang="en-US" sz="2600" dirty="0" smtClean="0"/>
          </a:p>
          <a:p>
            <a:pPr>
              <a:buNone/>
            </a:pPr>
            <a:r>
              <a:rPr lang="en-US" sz="2600" dirty="0" smtClean="0"/>
              <a:t>246 3_ Fly driving</a:t>
            </a:r>
          </a:p>
        </p:txBody>
      </p:sp>
      <p:pic>
        <p:nvPicPr>
          <p:cNvPr id="5" name="Picture 4" descr="score caption-page-0.jpg"/>
          <p:cNvPicPr>
            <a:picLocks noChangeAspect="1"/>
          </p:cNvPicPr>
          <p:nvPr/>
        </p:nvPicPr>
        <p:blipFill>
          <a:blip r:embed="rId3" cstate="print"/>
          <a:stretch>
            <a:fillRect/>
          </a:stretch>
        </p:blipFill>
        <p:spPr>
          <a:xfrm>
            <a:off x="4572000" y="457200"/>
            <a:ext cx="3962400" cy="57233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2XX</a:t>
            </a:r>
            <a:endParaRPr lang="en-US" dirty="0"/>
          </a:p>
        </p:txBody>
      </p:sp>
      <p:sp>
        <p:nvSpPr>
          <p:cNvPr id="3" name="Content Placeholder 2"/>
          <p:cNvSpPr>
            <a:spLocks noGrp="1"/>
          </p:cNvSpPr>
          <p:nvPr>
            <p:ph sz="quarter" idx="1"/>
          </p:nvPr>
        </p:nvSpPr>
        <p:spPr/>
        <p:txBody>
          <a:bodyPr/>
          <a:lstStyle/>
          <a:p>
            <a:pPr>
              <a:buNone/>
            </a:pPr>
            <a:r>
              <a:rPr lang="en-US" sz="2400" dirty="0" smtClean="0"/>
              <a:t>MARC 264</a:t>
            </a:r>
          </a:p>
          <a:p>
            <a:pPr>
              <a:buNone/>
            </a:pPr>
            <a:r>
              <a:rPr lang="en-US" sz="2400" dirty="0" smtClean="0">
                <a:solidFill>
                  <a:srgbClr val="0070C0"/>
                </a:solidFill>
              </a:rPr>
              <a:t>RDA 2.8-2.10 - Publication / Distribution / Manufacture statement</a:t>
            </a:r>
            <a:endParaRPr lang="en-US" sz="2400" dirty="0" smtClean="0"/>
          </a:p>
          <a:p>
            <a:pPr>
              <a:buNone/>
            </a:pPr>
            <a:endParaRPr lang="en-US" sz="2400" dirty="0" smtClean="0"/>
          </a:p>
          <a:p>
            <a:pPr>
              <a:buNone/>
            </a:pPr>
            <a:r>
              <a:rPr lang="en-US" sz="2400" dirty="0" smtClean="0"/>
              <a:t>264 _1 Paris : $b Editions </a:t>
            </a:r>
            <a:r>
              <a:rPr lang="en-US" sz="2400" dirty="0" err="1" smtClean="0"/>
              <a:t>Jobert</a:t>
            </a:r>
            <a:r>
              <a:rPr lang="en-US" sz="2400" dirty="0" smtClean="0"/>
              <a:t>, $c </a:t>
            </a:r>
            <a:r>
              <a:rPr lang="en-US" sz="2400" dirty="0" smtClean="0">
                <a:solidFill>
                  <a:srgbClr val="FF0000"/>
                </a:solidFill>
              </a:rPr>
              <a:t>????</a:t>
            </a:r>
          </a:p>
          <a:p>
            <a:pP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2XX</a:t>
            </a:r>
            <a:endParaRPr lang="en-US" dirty="0"/>
          </a:p>
        </p:txBody>
      </p:sp>
      <p:sp>
        <p:nvSpPr>
          <p:cNvPr id="3" name="Content Placeholder 2"/>
          <p:cNvSpPr>
            <a:spLocks noGrp="1"/>
          </p:cNvSpPr>
          <p:nvPr>
            <p:ph sz="quarter" idx="1"/>
          </p:nvPr>
        </p:nvSpPr>
        <p:spPr>
          <a:xfrm>
            <a:off x="612648" y="1600200"/>
            <a:ext cx="8153400" cy="4953000"/>
          </a:xfrm>
        </p:spPr>
        <p:txBody>
          <a:bodyPr>
            <a:noAutofit/>
          </a:bodyPr>
          <a:lstStyle/>
          <a:p>
            <a:pPr>
              <a:buNone/>
            </a:pPr>
            <a:r>
              <a:rPr lang="en-US" sz="2400" dirty="0" smtClean="0"/>
              <a:t>MARC 264</a:t>
            </a:r>
          </a:p>
          <a:p>
            <a:pPr>
              <a:buNone/>
            </a:pPr>
            <a:endParaRPr lang="en-US" sz="2400" dirty="0" smtClean="0">
              <a:solidFill>
                <a:srgbClr val="FF0000"/>
              </a:solidFill>
            </a:endParaRP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264 _1 Paris : $b Editions </a:t>
            </a:r>
            <a:r>
              <a:rPr lang="en-US" sz="2400" dirty="0" err="1" smtClean="0"/>
              <a:t>Jobert</a:t>
            </a:r>
            <a:r>
              <a:rPr lang="en-US" sz="2400" dirty="0" smtClean="0"/>
              <a:t>, $c [2003?]</a:t>
            </a:r>
          </a:p>
          <a:p>
            <a:pPr>
              <a:buNone/>
            </a:pPr>
            <a:r>
              <a:rPr lang="en-US" sz="2400" dirty="0" smtClean="0"/>
              <a:t>264 _3 $c 2003.</a:t>
            </a:r>
          </a:p>
        </p:txBody>
      </p:sp>
      <p:pic>
        <p:nvPicPr>
          <p:cNvPr id="8" name="Picture 7" descr="copyright part.jpg"/>
          <p:cNvPicPr>
            <a:picLocks noChangeAspect="1"/>
          </p:cNvPicPr>
          <p:nvPr/>
        </p:nvPicPr>
        <p:blipFill>
          <a:blip r:embed="rId3" cstate="print"/>
          <a:stretch>
            <a:fillRect/>
          </a:stretch>
        </p:blipFill>
        <p:spPr>
          <a:xfrm>
            <a:off x="609600" y="4572000"/>
            <a:ext cx="3246168" cy="609600"/>
          </a:xfrm>
          <a:prstGeom prst="rect">
            <a:avLst/>
          </a:prstGeom>
        </p:spPr>
      </p:pic>
      <p:pic>
        <p:nvPicPr>
          <p:cNvPr id="7" name="Picture 6" descr="copyright score.jpg"/>
          <p:cNvPicPr>
            <a:picLocks noChangeAspect="1"/>
          </p:cNvPicPr>
          <p:nvPr/>
        </p:nvPicPr>
        <p:blipFill>
          <a:blip r:embed="rId4" cstate="print"/>
          <a:stretch>
            <a:fillRect/>
          </a:stretch>
        </p:blipFill>
        <p:spPr>
          <a:xfrm>
            <a:off x="609600" y="2057400"/>
            <a:ext cx="3272448" cy="2302584"/>
          </a:xfrm>
          <a:prstGeom prst="rect">
            <a:avLst/>
          </a:prstGeom>
        </p:spPr>
      </p:pic>
      <p:pic>
        <p:nvPicPr>
          <p:cNvPr id="10" name="Picture 9" descr="reprint date.jpg"/>
          <p:cNvPicPr>
            <a:picLocks noChangeAspect="1"/>
          </p:cNvPicPr>
          <p:nvPr/>
        </p:nvPicPr>
        <p:blipFill>
          <a:blip r:embed="rId5" cstate="print"/>
          <a:stretch>
            <a:fillRect/>
          </a:stretch>
        </p:blipFill>
        <p:spPr>
          <a:xfrm>
            <a:off x="4114800" y="457200"/>
            <a:ext cx="4419600" cy="4614439"/>
          </a:xfrm>
          <a:prstGeom prst="rect">
            <a:avLst/>
          </a:prstGeom>
        </p:spPr>
      </p:pic>
      <p:sp>
        <p:nvSpPr>
          <p:cNvPr id="9" name="Oval 8"/>
          <p:cNvSpPr/>
          <p:nvPr/>
        </p:nvSpPr>
        <p:spPr>
          <a:xfrm>
            <a:off x="609600" y="37338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0" y="46482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772400" y="3962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2XX</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t>MARC 264</a:t>
            </a:r>
          </a:p>
          <a:p>
            <a:pPr>
              <a:buNone/>
            </a:pPr>
            <a:r>
              <a:rPr lang="en-US" sz="2400" dirty="0" smtClean="0">
                <a:solidFill>
                  <a:srgbClr val="0070C0"/>
                </a:solidFill>
              </a:rPr>
              <a:t>RDA 2.11 - Copyright date</a:t>
            </a:r>
          </a:p>
          <a:p>
            <a:pPr>
              <a:buNone/>
            </a:pPr>
            <a:endParaRPr lang="en-US" sz="2400" dirty="0" smtClean="0"/>
          </a:p>
          <a:p>
            <a:pPr>
              <a:buNone/>
            </a:pPr>
            <a:r>
              <a:rPr lang="en-US" sz="2400" dirty="0" smtClean="0"/>
              <a:t>264 _4 $c </a:t>
            </a:r>
            <a:r>
              <a:rPr lang="en-US" sz="2400" dirty="0" smtClean="0">
                <a:latin typeface="Arial Unicode MS"/>
                <a:ea typeface="Arial Unicode MS"/>
                <a:cs typeface="Arial Unicode MS"/>
              </a:rPr>
              <a:t>©1990</a:t>
            </a:r>
          </a:p>
          <a:p>
            <a:pPr>
              <a:buNone/>
            </a:pPr>
            <a:r>
              <a:rPr lang="en-US" sz="2400" dirty="0" smtClean="0">
                <a:latin typeface="Arial Unicode MS"/>
                <a:ea typeface="Arial Unicode MS"/>
                <a:cs typeface="Arial Unicode MS"/>
              </a:rPr>
              <a:t>or</a:t>
            </a:r>
          </a:p>
          <a:p>
            <a:pPr>
              <a:buNone/>
            </a:pPr>
            <a:r>
              <a:rPr lang="en-US" sz="2400" dirty="0" smtClean="0">
                <a:latin typeface="Arial Unicode MS"/>
                <a:ea typeface="Arial Unicode MS"/>
                <a:cs typeface="Arial Unicode MS"/>
              </a:rPr>
              <a:t>264 _4 $c copyright 1990</a:t>
            </a:r>
          </a:p>
          <a:p>
            <a:pPr>
              <a:buNone/>
            </a:pPr>
            <a:endParaRPr lang="en-US" sz="2400" dirty="0" smtClean="0">
              <a:latin typeface="Arial Unicode MS"/>
              <a:ea typeface="Arial Unicode MS"/>
              <a:cs typeface="Arial Unicode MS"/>
            </a:endParaRPr>
          </a:p>
        </p:txBody>
      </p:sp>
      <p:pic>
        <p:nvPicPr>
          <p:cNvPr id="4" name="Picture 3" descr="copyright score.jpg"/>
          <p:cNvPicPr>
            <a:picLocks noChangeAspect="1"/>
          </p:cNvPicPr>
          <p:nvPr/>
        </p:nvPicPr>
        <p:blipFill>
          <a:blip r:embed="rId3" cstate="print"/>
          <a:stretch>
            <a:fillRect/>
          </a:stretch>
        </p:blipFill>
        <p:spPr>
          <a:xfrm>
            <a:off x="4495800" y="1828800"/>
            <a:ext cx="4191000" cy="2948902"/>
          </a:xfrm>
          <a:prstGeom prst="rect">
            <a:avLst/>
          </a:prstGeom>
        </p:spPr>
      </p:pic>
      <p:pic>
        <p:nvPicPr>
          <p:cNvPr id="5" name="Picture 4" descr="copyright part.jpg"/>
          <p:cNvPicPr>
            <a:picLocks noChangeAspect="1"/>
          </p:cNvPicPr>
          <p:nvPr/>
        </p:nvPicPr>
        <p:blipFill>
          <a:blip r:embed="rId4" cstate="print"/>
          <a:stretch>
            <a:fillRect/>
          </a:stretch>
        </p:blipFill>
        <p:spPr>
          <a:xfrm>
            <a:off x="4495800" y="5029200"/>
            <a:ext cx="3733800" cy="70117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5XX notes</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solidFill>
                  <a:srgbClr val="0070C0"/>
                </a:solidFill>
              </a:rPr>
              <a:t>LC-PCC PS 2.20.7 - Note on publication statement</a:t>
            </a:r>
          </a:p>
          <a:p>
            <a:pPr>
              <a:buNone/>
            </a:pPr>
            <a:r>
              <a:rPr lang="en-US" sz="2400" dirty="0" smtClean="0"/>
              <a:t>500 __ “</a:t>
            </a:r>
            <a:r>
              <a:rPr lang="en-US" sz="2400" dirty="0" err="1" smtClean="0"/>
              <a:t>Ré</a:t>
            </a:r>
            <a:r>
              <a:rPr lang="en-US" sz="2400" dirty="0" smtClean="0"/>
              <a:t> impression. Lyon. 2003”—Page 15 of score.</a:t>
            </a:r>
          </a:p>
          <a:p>
            <a:pPr>
              <a:buNone/>
            </a:pPr>
            <a:endParaRPr lang="en-US" sz="2400" dirty="0" smtClean="0"/>
          </a:p>
          <a:p>
            <a:pPr>
              <a:buNone/>
            </a:pPr>
            <a:r>
              <a:rPr lang="en-US" sz="2400" dirty="0" smtClean="0">
                <a:solidFill>
                  <a:srgbClr val="0070C0"/>
                </a:solidFill>
              </a:rPr>
              <a:t>RDA 2.20.10 - Note on copyright date</a:t>
            </a:r>
          </a:p>
          <a:p>
            <a:pPr>
              <a:buNone/>
            </a:pPr>
            <a:r>
              <a:rPr lang="en-US" sz="2400" dirty="0" smtClean="0"/>
              <a:t>500 __ Score ©1989; parts ©1990.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3XX</a:t>
            </a:r>
            <a:endParaRPr lang="en-US" dirty="0"/>
          </a:p>
        </p:txBody>
      </p:sp>
      <p:sp>
        <p:nvSpPr>
          <p:cNvPr id="3" name="Content Placeholder 2"/>
          <p:cNvSpPr>
            <a:spLocks noGrp="1"/>
          </p:cNvSpPr>
          <p:nvPr>
            <p:ph sz="quarter" idx="1"/>
          </p:nvPr>
        </p:nvSpPr>
        <p:spPr>
          <a:xfrm>
            <a:off x="612648" y="1600200"/>
            <a:ext cx="8153400" cy="4648200"/>
          </a:xfrm>
        </p:spPr>
        <p:txBody>
          <a:bodyPr>
            <a:noAutofit/>
          </a:bodyPr>
          <a:lstStyle/>
          <a:p>
            <a:pPr>
              <a:buNone/>
            </a:pPr>
            <a:r>
              <a:rPr lang="en-US" sz="2300" dirty="0" smtClean="0"/>
              <a:t>MARC 300</a:t>
            </a:r>
          </a:p>
          <a:p>
            <a:pPr>
              <a:buNone/>
            </a:pPr>
            <a:r>
              <a:rPr lang="en-US" sz="2300" dirty="0" smtClean="0">
                <a:solidFill>
                  <a:srgbClr val="0070C0"/>
                </a:solidFill>
              </a:rPr>
              <a:t>RDA 3.4 – Extent</a:t>
            </a:r>
          </a:p>
          <a:p>
            <a:pPr>
              <a:buNone/>
            </a:pPr>
            <a:r>
              <a:rPr lang="en-US" sz="2300" dirty="0" smtClean="0">
                <a:solidFill>
                  <a:srgbClr val="0070C0"/>
                </a:solidFill>
              </a:rPr>
              <a:t>RDA 3.5 - Dimensions</a:t>
            </a:r>
          </a:p>
          <a:p>
            <a:pPr>
              <a:buNone/>
            </a:pPr>
            <a:endParaRPr lang="en-US" sz="2300" dirty="0" smtClean="0"/>
          </a:p>
          <a:p>
            <a:pPr>
              <a:buNone/>
            </a:pPr>
            <a:endParaRPr lang="en-US" sz="2300" dirty="0" smtClean="0"/>
          </a:p>
          <a:p>
            <a:pPr>
              <a:buNone/>
            </a:pPr>
            <a:endParaRPr lang="en-US" sz="2300" dirty="0" smtClean="0"/>
          </a:p>
          <a:p>
            <a:pPr>
              <a:buNone/>
            </a:pPr>
            <a:endParaRPr lang="en-US" sz="2300" dirty="0" smtClean="0"/>
          </a:p>
          <a:p>
            <a:pPr>
              <a:buNone/>
            </a:pPr>
            <a:endParaRPr lang="en-US" sz="2300" dirty="0" smtClean="0"/>
          </a:p>
          <a:p>
            <a:pPr>
              <a:buNone/>
            </a:pPr>
            <a:endParaRPr lang="en-US" sz="2300" dirty="0" smtClean="0"/>
          </a:p>
          <a:p>
            <a:pPr>
              <a:buNone/>
            </a:pPr>
            <a:r>
              <a:rPr lang="en-US" sz="2300" dirty="0" smtClean="0"/>
              <a:t>300 __ 1 score (15 pages) ; $c 37 cm + $a 4 parts ; $c 33 cm</a:t>
            </a:r>
            <a:endParaRPr lang="en-US" sz="2300" dirty="0"/>
          </a:p>
        </p:txBody>
      </p:sp>
      <p:pic>
        <p:nvPicPr>
          <p:cNvPr id="4" name="Picture 3" descr="DSCF1177.jpg"/>
          <p:cNvPicPr>
            <a:picLocks noChangeAspect="1"/>
          </p:cNvPicPr>
          <p:nvPr/>
        </p:nvPicPr>
        <p:blipFill>
          <a:blip r:embed="rId3" cstate="print"/>
          <a:stretch>
            <a:fillRect/>
          </a:stretch>
        </p:blipFill>
        <p:spPr>
          <a:xfrm>
            <a:off x="3581400" y="1581230"/>
            <a:ext cx="5199512" cy="3905169"/>
          </a:xfrm>
          <a:prstGeom prst="rect">
            <a:avLst/>
          </a:prstGeom>
        </p:spPr>
      </p:pic>
      <p:cxnSp>
        <p:nvCxnSpPr>
          <p:cNvPr id="11" name="Straight Arrow Connector 10"/>
          <p:cNvCxnSpPr/>
          <p:nvPr/>
        </p:nvCxnSpPr>
        <p:spPr>
          <a:xfrm>
            <a:off x="8382000" y="2133600"/>
            <a:ext cx="0" cy="32766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38600" y="1676400"/>
            <a:ext cx="0" cy="36576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05800" y="3276600"/>
            <a:ext cx="553998" cy="990600"/>
          </a:xfrm>
          <a:prstGeom prst="rect">
            <a:avLst/>
          </a:prstGeom>
          <a:noFill/>
        </p:spPr>
        <p:txBody>
          <a:bodyPr vert="vert270" wrap="square" rtlCol="0">
            <a:spAutoFit/>
          </a:bodyPr>
          <a:lstStyle/>
          <a:p>
            <a:r>
              <a:rPr lang="en-US" sz="2400" dirty="0" smtClean="0"/>
              <a:t>33 cm</a:t>
            </a:r>
          </a:p>
        </p:txBody>
      </p:sp>
      <p:sp>
        <p:nvSpPr>
          <p:cNvPr id="19" name="TextBox 18"/>
          <p:cNvSpPr txBox="1"/>
          <p:nvPr/>
        </p:nvSpPr>
        <p:spPr>
          <a:xfrm>
            <a:off x="3962400" y="2895600"/>
            <a:ext cx="553998" cy="1066800"/>
          </a:xfrm>
          <a:prstGeom prst="rect">
            <a:avLst/>
          </a:prstGeom>
          <a:noFill/>
        </p:spPr>
        <p:txBody>
          <a:bodyPr vert="vert270" wrap="square" rtlCol="0">
            <a:spAutoFit/>
          </a:bodyPr>
          <a:lstStyle/>
          <a:p>
            <a:r>
              <a:rPr lang="en-US" sz="2400" dirty="0" smtClean="0"/>
              <a:t>37 cm</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3XX</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t>MARC 336, 337, 338 – New MARC fields for RDA</a:t>
            </a:r>
          </a:p>
          <a:p>
            <a:pPr>
              <a:buNone/>
            </a:pPr>
            <a:r>
              <a:rPr lang="en-US" sz="2400" dirty="0" smtClean="0">
                <a:solidFill>
                  <a:srgbClr val="0070C0"/>
                </a:solidFill>
              </a:rPr>
              <a:t>RDA 6.9, 3.2, 3.3</a:t>
            </a:r>
          </a:p>
          <a:p>
            <a:pPr>
              <a:buNone/>
            </a:pPr>
            <a:endParaRPr lang="en-US" sz="2400" dirty="0" smtClean="0"/>
          </a:p>
          <a:p>
            <a:pPr>
              <a:buNone/>
            </a:pPr>
            <a:r>
              <a:rPr lang="en-US" sz="2400" dirty="0" smtClean="0"/>
              <a:t>336 __ notated music $2 </a:t>
            </a:r>
            <a:r>
              <a:rPr lang="en-US" sz="2400" dirty="0" err="1" smtClean="0"/>
              <a:t>rdacontent</a:t>
            </a:r>
            <a:endParaRPr lang="en-US" sz="2400" dirty="0" smtClean="0"/>
          </a:p>
          <a:p>
            <a:pPr>
              <a:buNone/>
            </a:pPr>
            <a:r>
              <a:rPr lang="en-US" sz="2400" dirty="0" smtClean="0"/>
              <a:t>337 __ unmediated $2 </a:t>
            </a:r>
            <a:r>
              <a:rPr lang="en-US" sz="2400" dirty="0" err="1" smtClean="0"/>
              <a:t>rdamedia</a:t>
            </a:r>
            <a:endParaRPr lang="en-US" sz="2400" dirty="0" smtClean="0"/>
          </a:p>
          <a:p>
            <a:pPr>
              <a:buNone/>
            </a:pPr>
            <a:r>
              <a:rPr lang="en-US" sz="2400" dirty="0" smtClean="0"/>
              <a:t>338 __ volume $2 </a:t>
            </a:r>
            <a:r>
              <a:rPr lang="en-US" sz="2400" dirty="0" err="1" smtClean="0"/>
              <a:t>rdacarrier</a:t>
            </a: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5XX notes</a:t>
            </a:r>
            <a:endParaRPr lang="en-US" dirty="0"/>
          </a:p>
        </p:txBody>
      </p:sp>
      <p:sp>
        <p:nvSpPr>
          <p:cNvPr id="3" name="Content Placeholder 2"/>
          <p:cNvSpPr>
            <a:spLocks noGrp="1"/>
          </p:cNvSpPr>
          <p:nvPr>
            <p:ph sz="quarter" idx="1"/>
          </p:nvPr>
        </p:nvSpPr>
        <p:spPr>
          <a:xfrm>
            <a:off x="457200" y="1600200"/>
            <a:ext cx="8308848" cy="5029200"/>
          </a:xfrm>
        </p:spPr>
        <p:txBody>
          <a:bodyPr>
            <a:normAutofit lnSpcReduction="10000"/>
          </a:bodyPr>
          <a:lstStyle/>
          <a:p>
            <a:pPr>
              <a:buNone/>
            </a:pPr>
            <a:r>
              <a:rPr lang="en-US" sz="2400" dirty="0" smtClean="0">
                <a:solidFill>
                  <a:srgbClr val="0070C0"/>
                </a:solidFill>
              </a:rPr>
              <a:t>RDA 2.20.3 - Note on statement of responsibility</a:t>
            </a:r>
          </a:p>
          <a:p>
            <a:pPr>
              <a:buNone/>
            </a:pPr>
            <a:r>
              <a:rPr lang="en-US" sz="2400" dirty="0" smtClean="0"/>
              <a:t>500 __ “</a:t>
            </a:r>
            <a:r>
              <a:rPr lang="en-US" sz="2400" dirty="0" err="1" smtClean="0"/>
              <a:t>Realised</a:t>
            </a:r>
            <a:r>
              <a:rPr lang="en-US" sz="2400" dirty="0" smtClean="0"/>
              <a:t> by Hans Swinnen-1990”—Page 1 of parts.</a:t>
            </a:r>
          </a:p>
          <a:p>
            <a:pPr>
              <a:buNone/>
            </a:pPr>
            <a:endParaRPr lang="en-US" sz="2400" dirty="0" smtClean="0"/>
          </a:p>
          <a:p>
            <a:pPr>
              <a:buNone/>
            </a:pPr>
            <a:r>
              <a:rPr lang="en-US" sz="2400" dirty="0" smtClean="0">
                <a:solidFill>
                  <a:srgbClr val="0070C0"/>
                </a:solidFill>
              </a:rPr>
              <a:t>RDA 7.20.1.4 - Details of format of notated music</a:t>
            </a:r>
          </a:p>
          <a:p>
            <a:pPr>
              <a:buNone/>
            </a:pPr>
            <a:r>
              <a:rPr lang="en-US" sz="2400" dirty="0" smtClean="0"/>
              <a:t>500 __ Score is reproduction of composer’s holograph; parts are typeset.</a:t>
            </a:r>
          </a:p>
          <a:p>
            <a:pPr>
              <a:buNone/>
            </a:pPr>
            <a:endParaRPr lang="en-US" sz="2400" dirty="0" smtClean="0"/>
          </a:p>
          <a:p>
            <a:pPr>
              <a:buNone/>
            </a:pPr>
            <a:r>
              <a:rPr lang="en-US" sz="2400" dirty="0" smtClean="0">
                <a:solidFill>
                  <a:srgbClr val="0070C0"/>
                </a:solidFill>
              </a:rPr>
              <a:t>RDA 7.13.3 – Form of musical notation</a:t>
            </a:r>
          </a:p>
          <a:p>
            <a:pPr>
              <a:buNone/>
            </a:pPr>
            <a:r>
              <a:rPr lang="en-US" sz="2400" dirty="0" smtClean="0"/>
              <a:t>546 __ $b Staff notation.</a:t>
            </a:r>
          </a:p>
          <a:p>
            <a:pPr>
              <a:buNone/>
            </a:pPr>
            <a:endParaRPr lang="en-US" sz="2400" dirty="0" smtClean="0"/>
          </a:p>
          <a:p>
            <a:pPr>
              <a:buNone/>
            </a:pPr>
            <a:r>
              <a:rPr lang="en-US" sz="2400" dirty="0" smtClean="0">
                <a:solidFill>
                  <a:srgbClr val="0070C0"/>
                </a:solidFill>
              </a:rPr>
              <a:t>RDA 25.1 - Related work [Parts of a work]</a:t>
            </a:r>
            <a:endParaRPr lang="en-US" sz="2400" dirty="0" smtClean="0"/>
          </a:p>
          <a:p>
            <a:pPr>
              <a:buNone/>
            </a:pPr>
            <a:r>
              <a:rPr lang="en-US" sz="2400" dirty="0" smtClean="0"/>
              <a:t>505 0_ Fly -- Driving.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access points</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solidFill>
                  <a:srgbClr val="0070C0"/>
                </a:solidFill>
              </a:rPr>
              <a:t>RDA 19.2 - Creator + 18.5 - Relationship designator</a:t>
            </a:r>
          </a:p>
          <a:p>
            <a:pPr>
              <a:buNone/>
            </a:pPr>
            <a:r>
              <a:rPr lang="en-US" sz="2400" dirty="0" smtClean="0"/>
              <a:t>100 1_ </a:t>
            </a:r>
            <a:r>
              <a:rPr lang="en-US" sz="2400" dirty="0" err="1" smtClean="0"/>
              <a:t>Boesmans</a:t>
            </a:r>
            <a:r>
              <a:rPr lang="en-US" sz="2400" dirty="0" smtClean="0"/>
              <a:t>, Philippe, $e composer.</a:t>
            </a:r>
          </a:p>
          <a:p>
            <a:pPr>
              <a:buNone/>
            </a:pPr>
            <a:endParaRPr lang="en-US" sz="2400" dirty="0" smtClean="0"/>
          </a:p>
          <a:p>
            <a:pPr>
              <a:buNone/>
            </a:pPr>
            <a:r>
              <a:rPr lang="en-US" sz="2400" dirty="0" smtClean="0">
                <a:solidFill>
                  <a:srgbClr val="0070C0"/>
                </a:solidFill>
              </a:rPr>
              <a:t>RDA 19.2 - Other person, family, or corporate body associated with a work + 18.5 - Relationship designator</a:t>
            </a:r>
          </a:p>
          <a:p>
            <a:pPr>
              <a:buNone/>
            </a:pPr>
            <a:r>
              <a:rPr lang="en-US" sz="2400" dirty="0" smtClean="0"/>
              <a:t>700 1_ </a:t>
            </a:r>
            <a:r>
              <a:rPr lang="en-US" sz="2400" dirty="0" err="1" smtClean="0"/>
              <a:t>Swinnen</a:t>
            </a:r>
            <a:r>
              <a:rPr lang="en-US" sz="2400" dirty="0" smtClean="0"/>
              <a:t>, Hans, $e editor.</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access points</a:t>
            </a:r>
            <a:endParaRPr lang="en-US" dirty="0"/>
          </a:p>
        </p:txBody>
      </p:sp>
      <p:sp>
        <p:nvSpPr>
          <p:cNvPr id="3" name="Content Placeholder 2"/>
          <p:cNvSpPr>
            <a:spLocks noGrp="1"/>
          </p:cNvSpPr>
          <p:nvPr>
            <p:ph sz="quarter" idx="1"/>
          </p:nvPr>
        </p:nvSpPr>
        <p:spPr>
          <a:xfrm>
            <a:off x="612648" y="1600200"/>
            <a:ext cx="8153400" cy="4648200"/>
          </a:xfrm>
        </p:spPr>
        <p:txBody>
          <a:bodyPr>
            <a:noAutofit/>
          </a:bodyPr>
          <a:lstStyle/>
          <a:p>
            <a:pPr>
              <a:buNone/>
            </a:pPr>
            <a:r>
              <a:rPr lang="en-US" sz="2400" dirty="0" smtClean="0">
                <a:solidFill>
                  <a:srgbClr val="0070C0"/>
                </a:solidFill>
              </a:rPr>
              <a:t>RDA 17.8 - Work manifested </a:t>
            </a:r>
            <a:r>
              <a:rPr lang="en-US" sz="2400" dirty="0" smtClean="0"/>
              <a:t>+</a:t>
            </a:r>
            <a:r>
              <a:rPr lang="en-US" sz="2400" dirty="0" smtClean="0">
                <a:solidFill>
                  <a:srgbClr val="0070C0"/>
                </a:solidFill>
              </a:rPr>
              <a:t> RDA 6.28 </a:t>
            </a:r>
          </a:p>
          <a:p>
            <a:pPr>
              <a:buNone/>
            </a:pPr>
            <a:r>
              <a:rPr lang="en-US" sz="2400" dirty="0" smtClean="0"/>
              <a:t>[NACO authority record]</a:t>
            </a:r>
          </a:p>
          <a:p>
            <a:pPr>
              <a:buNone/>
            </a:pPr>
            <a:r>
              <a:rPr lang="en-US" sz="2400" dirty="0" smtClean="0"/>
              <a:t>100 1_ </a:t>
            </a:r>
            <a:r>
              <a:rPr lang="en-US" sz="2400" dirty="0" err="1" smtClean="0"/>
              <a:t>Boesmans</a:t>
            </a:r>
            <a:r>
              <a:rPr lang="en-US" sz="2400" dirty="0" smtClean="0"/>
              <a:t>, Philippe. $t Fly and driving</a:t>
            </a:r>
          </a:p>
          <a:p>
            <a:pPr>
              <a:buNone/>
            </a:pPr>
            <a:endParaRPr lang="en-US" sz="2400" dirty="0" smtClean="0"/>
          </a:p>
          <a:p>
            <a:pPr>
              <a:buNone/>
            </a:pPr>
            <a:endParaRPr lang="en-US" sz="2400" dirty="0" smtClean="0"/>
          </a:p>
          <a:p>
            <a:pPr>
              <a:buNone/>
            </a:pPr>
            <a:r>
              <a:rPr lang="en-US" sz="2400" dirty="0" smtClean="0"/>
              <a:t>[bibliographic record]</a:t>
            </a:r>
          </a:p>
          <a:p>
            <a:pPr>
              <a:buNone/>
            </a:pPr>
            <a:r>
              <a:rPr lang="en-US" sz="2400" dirty="0" smtClean="0"/>
              <a:t>100 1_ </a:t>
            </a:r>
            <a:r>
              <a:rPr lang="en-US" sz="2400" dirty="0" err="1" smtClean="0"/>
              <a:t>Boesmans</a:t>
            </a:r>
            <a:r>
              <a:rPr lang="en-US" sz="2400" dirty="0" smtClean="0"/>
              <a:t>, Philippe.</a:t>
            </a:r>
          </a:p>
          <a:p>
            <a:pPr>
              <a:buNone/>
            </a:pPr>
            <a:r>
              <a:rPr lang="en-US" sz="2400" dirty="0" smtClean="0"/>
              <a:t>240 10 Fly and driving</a:t>
            </a:r>
          </a:p>
          <a:p>
            <a:pPr>
              <a:buNone/>
            </a:pPr>
            <a:r>
              <a:rPr lang="en-US" sz="2400" dirty="0" smtClean="0"/>
              <a:t>or</a:t>
            </a:r>
          </a:p>
          <a:p>
            <a:pPr>
              <a:buNone/>
            </a:pPr>
            <a:r>
              <a:rPr lang="en-US" sz="2400" dirty="0" smtClean="0"/>
              <a:t>700 12 </a:t>
            </a:r>
            <a:r>
              <a:rPr lang="en-US" sz="2400" dirty="0" err="1" smtClean="0"/>
              <a:t>Boesmans</a:t>
            </a:r>
            <a:r>
              <a:rPr lang="en-US" sz="2400" dirty="0" smtClean="0"/>
              <a:t>, Philippe. $t Fly and driving.</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400" dirty="0" smtClean="0"/>
              <a:t>Kevin Kishimoto,</a:t>
            </a:r>
          </a:p>
          <a:p>
            <a:r>
              <a:rPr lang="en-US" sz="2400" dirty="0" smtClean="0"/>
              <a:t>University of Chicago.</a:t>
            </a:r>
            <a:endParaRPr lang="en-US" sz="2400" dirty="0"/>
          </a:p>
        </p:txBody>
      </p:sp>
      <p:sp>
        <p:nvSpPr>
          <p:cNvPr id="3" name="Title 2"/>
          <p:cNvSpPr>
            <a:spLocks noGrp="1"/>
          </p:cNvSpPr>
          <p:nvPr>
            <p:ph type="title"/>
          </p:nvPr>
        </p:nvSpPr>
        <p:spPr/>
        <p:txBody>
          <a:bodyPr>
            <a:normAutofit/>
          </a:bodyPr>
          <a:lstStyle/>
          <a:p>
            <a:r>
              <a:rPr lang="en-US" sz="2400" dirty="0" smtClean="0"/>
              <a:t>245 10 Creating RDA bibliographic records in MARC : $b a walkthrough. $n Part 1, $p Score / $c</a:t>
            </a:r>
            <a:endParaRPr lang="en-US" sz="2400" dirty="0"/>
          </a:p>
        </p:txBody>
      </p:sp>
    </p:spTree>
    <p:extLst>
      <p:ext uri="{BB962C8B-B14F-4D97-AF65-F5344CB8AC3E}">
        <p14:creationId xmlns:p14="http://schemas.microsoft.com/office/powerpoint/2010/main" val="2433573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access points</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solidFill>
                  <a:srgbClr val="0070C0"/>
                </a:solidFill>
              </a:rPr>
              <a:t>RDA 17.8 - Work manifested</a:t>
            </a:r>
          </a:p>
          <a:p>
            <a:pPr>
              <a:buNone/>
            </a:pPr>
            <a:endParaRPr lang="en-US" sz="2400" dirty="0" smtClean="0"/>
          </a:p>
          <a:p>
            <a:pPr>
              <a:buNone/>
            </a:pPr>
            <a:r>
              <a:rPr lang="en-US" sz="2400" dirty="0" smtClean="0"/>
              <a:t>100 1_ </a:t>
            </a:r>
            <a:r>
              <a:rPr lang="en-US" sz="2400" dirty="0" err="1" smtClean="0"/>
              <a:t>Boesmans</a:t>
            </a:r>
            <a:r>
              <a:rPr lang="en-US" sz="2400" dirty="0" smtClean="0"/>
              <a:t>, Philippe, $e composer.</a:t>
            </a:r>
          </a:p>
          <a:p>
            <a:pPr>
              <a:buNone/>
            </a:pPr>
            <a:r>
              <a:rPr lang="en-US" sz="2400" dirty="0" smtClean="0"/>
              <a:t>240 10 Fly and driving</a:t>
            </a:r>
          </a:p>
          <a:p>
            <a:pPr>
              <a:buNone/>
            </a:pPr>
            <a:endParaRPr lang="en-US" sz="2400" dirty="0" smtClean="0"/>
          </a:p>
          <a:p>
            <a:pPr>
              <a:buNone/>
            </a:pPr>
            <a:endParaRPr lang="en-US" sz="2400" dirty="0" smtClean="0"/>
          </a:p>
          <a:p>
            <a:pPr>
              <a:buNone/>
            </a:pPr>
            <a:r>
              <a:rPr lang="en-US" sz="2400" dirty="0" smtClean="0">
                <a:solidFill>
                  <a:srgbClr val="FF0000"/>
                </a:solidFill>
              </a:rPr>
              <a:t>Beware! Watch out for the intervening $e!</a:t>
            </a:r>
          </a:p>
          <a:p>
            <a:pPr>
              <a:buNone/>
            </a:pPr>
            <a:r>
              <a:rPr lang="en-US" sz="2400" dirty="0" err="1" smtClean="0"/>
              <a:t>Boesmans</a:t>
            </a:r>
            <a:r>
              <a:rPr lang="en-US" sz="2400" dirty="0" smtClean="0"/>
              <a:t>, Philippe</a:t>
            </a:r>
            <a:r>
              <a:rPr lang="en-US" sz="2400" dirty="0" smtClean="0">
                <a:solidFill>
                  <a:srgbClr val="FF0000"/>
                </a:solidFill>
              </a:rPr>
              <a:t>, $e composer</a:t>
            </a:r>
            <a:r>
              <a:rPr lang="en-US" sz="2400" dirty="0" smtClean="0"/>
              <a:t>. $t Fly and driving.</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headings</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t>Subject access continues through the use of LCSH</a:t>
            </a:r>
          </a:p>
          <a:p>
            <a:pPr>
              <a:buNone/>
            </a:pPr>
            <a:endParaRPr lang="en-US" sz="2400" dirty="0" smtClean="0"/>
          </a:p>
          <a:p>
            <a:pPr>
              <a:buNone/>
            </a:pPr>
            <a:r>
              <a:rPr lang="en-US" sz="2400" dirty="0" smtClean="0"/>
              <a:t>650 _0 String quartets $v Scores and parts.</a:t>
            </a:r>
          </a:p>
          <a:p>
            <a:pPr>
              <a:buNone/>
            </a:pPr>
            <a:endParaRPr lang="en-US" sz="2400" dirty="0" smtClean="0"/>
          </a:p>
          <a:p>
            <a:pPr>
              <a:buNone/>
            </a:pPr>
            <a:r>
              <a:rPr lang="en-US" sz="2400" dirty="0" smtClean="0"/>
              <a:t>How about???</a:t>
            </a:r>
          </a:p>
          <a:p>
            <a:pPr>
              <a:buNone/>
            </a:pPr>
            <a:r>
              <a:rPr lang="en-US" sz="2400" dirty="0" smtClean="0"/>
              <a:t>650 _0 Transportation $v Songs and music.</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record</a:t>
            </a:r>
            <a:endParaRPr lang="en-US" dirty="0"/>
          </a:p>
        </p:txBody>
      </p:sp>
      <p:sp>
        <p:nvSpPr>
          <p:cNvPr id="3" name="Content Placeholder 2"/>
          <p:cNvSpPr>
            <a:spLocks noGrp="1"/>
          </p:cNvSpPr>
          <p:nvPr>
            <p:ph sz="quarter" idx="1"/>
          </p:nvPr>
        </p:nvSpPr>
        <p:spPr>
          <a:xfrm>
            <a:off x="612648" y="1600200"/>
            <a:ext cx="8153400" cy="4953000"/>
          </a:xfrm>
        </p:spPr>
        <p:txBody>
          <a:bodyPr>
            <a:noAutofit/>
          </a:bodyPr>
          <a:lstStyle/>
          <a:p>
            <a:pPr>
              <a:buNone/>
            </a:pPr>
            <a:r>
              <a:rPr lang="en-US" sz="2200" dirty="0" smtClean="0"/>
              <a:t>040 __ CGU $b eng $e </a:t>
            </a:r>
            <a:r>
              <a:rPr lang="en-US" sz="2200" dirty="0" err="1" smtClean="0"/>
              <a:t>rda</a:t>
            </a:r>
            <a:r>
              <a:rPr lang="en-US" sz="2200" dirty="0" smtClean="0"/>
              <a:t> $c CGU </a:t>
            </a:r>
          </a:p>
          <a:p>
            <a:pPr>
              <a:buNone/>
            </a:pPr>
            <a:r>
              <a:rPr lang="en-US" sz="2200" dirty="0" smtClean="0"/>
              <a:t>024 3_ 9790230811224</a:t>
            </a:r>
          </a:p>
          <a:p>
            <a:pPr>
              <a:buNone/>
            </a:pPr>
            <a:r>
              <a:rPr lang="en-US" sz="2200" dirty="0" smtClean="0"/>
              <a:t>028 32 JJ11224 $b Editions </a:t>
            </a:r>
            <a:r>
              <a:rPr lang="en-US" sz="2200" dirty="0" err="1" smtClean="0"/>
              <a:t>Jobert</a:t>
            </a:r>
            <a:endParaRPr lang="en-US" sz="2200" dirty="0" smtClean="0"/>
          </a:p>
          <a:p>
            <a:pPr>
              <a:buNone/>
            </a:pPr>
            <a:r>
              <a:rPr lang="en-US" sz="2200" dirty="0" smtClean="0"/>
              <a:t>100 1_ </a:t>
            </a:r>
            <a:r>
              <a:rPr lang="en-US" sz="2200" dirty="0" err="1" smtClean="0"/>
              <a:t>Boesmans</a:t>
            </a:r>
            <a:r>
              <a:rPr lang="en-US" sz="2200" dirty="0" smtClean="0"/>
              <a:t>, Philippe, $e composer.</a:t>
            </a:r>
          </a:p>
          <a:p>
            <a:pPr>
              <a:buNone/>
            </a:pPr>
            <a:r>
              <a:rPr lang="en-US" sz="2200" dirty="0" smtClean="0"/>
              <a:t>240 10 Fly and driving</a:t>
            </a:r>
          </a:p>
          <a:p>
            <a:pPr>
              <a:buNone/>
            </a:pPr>
            <a:r>
              <a:rPr lang="en-US" sz="2200" dirty="0" smtClean="0"/>
              <a:t>245 10 Fly-driving : $b </a:t>
            </a:r>
            <a:r>
              <a:rPr lang="en-US" sz="2200" dirty="0" err="1" smtClean="0"/>
              <a:t>quatuor</a:t>
            </a:r>
            <a:r>
              <a:rPr lang="en-US" sz="2200" dirty="0" smtClean="0"/>
              <a:t> à </a:t>
            </a:r>
            <a:r>
              <a:rPr lang="en-US" sz="2200" dirty="0" err="1" smtClean="0"/>
              <a:t>cordes</a:t>
            </a:r>
            <a:r>
              <a:rPr lang="en-US" sz="2200" dirty="0" smtClean="0"/>
              <a:t> /$c Philippe </a:t>
            </a:r>
            <a:r>
              <a:rPr lang="en-US" sz="2200" dirty="0" err="1" smtClean="0"/>
              <a:t>Boesmans</a:t>
            </a:r>
            <a:r>
              <a:rPr lang="en-US" sz="2200" dirty="0" smtClean="0"/>
              <a:t>.</a:t>
            </a:r>
          </a:p>
          <a:p>
            <a:pPr>
              <a:buNone/>
            </a:pPr>
            <a:r>
              <a:rPr lang="en-US" sz="2200" dirty="0" smtClean="0"/>
              <a:t>246 16 </a:t>
            </a:r>
            <a:r>
              <a:rPr lang="en-US" sz="2200" dirty="0" err="1" smtClean="0"/>
              <a:t>Quatuor</a:t>
            </a:r>
            <a:r>
              <a:rPr lang="en-US" sz="2200" dirty="0" smtClean="0"/>
              <a:t> à </a:t>
            </a:r>
            <a:r>
              <a:rPr lang="en-US" sz="2200" dirty="0" err="1" smtClean="0"/>
              <a:t>cordes</a:t>
            </a:r>
            <a:endParaRPr lang="en-US" sz="2200" dirty="0" smtClean="0"/>
          </a:p>
          <a:p>
            <a:pPr>
              <a:buNone/>
            </a:pPr>
            <a:r>
              <a:rPr lang="en-US" sz="2200" dirty="0" smtClean="0"/>
              <a:t>246 3_ Fly driving</a:t>
            </a:r>
          </a:p>
          <a:p>
            <a:pPr>
              <a:buNone/>
            </a:pPr>
            <a:r>
              <a:rPr lang="en-US" sz="2200" dirty="0" smtClean="0"/>
              <a:t>264 _1 Paris : $b Editions </a:t>
            </a:r>
            <a:r>
              <a:rPr lang="en-US" sz="2200" dirty="0" err="1" smtClean="0"/>
              <a:t>Jobert</a:t>
            </a:r>
            <a:r>
              <a:rPr lang="en-US" sz="2200" dirty="0" smtClean="0"/>
              <a:t>, $c [2003?]</a:t>
            </a:r>
          </a:p>
          <a:p>
            <a:pPr>
              <a:buNone/>
            </a:pPr>
            <a:r>
              <a:rPr lang="en-US" sz="2200" dirty="0" smtClean="0"/>
              <a:t>264 _3 $c 2003.</a:t>
            </a:r>
          </a:p>
          <a:p>
            <a:pPr>
              <a:buNone/>
            </a:pPr>
            <a:r>
              <a:rPr lang="en-US" sz="2200" dirty="0" smtClean="0"/>
              <a:t>264 _4 $c </a:t>
            </a:r>
            <a:r>
              <a:rPr lang="en-US" sz="2200" dirty="0" smtClean="0">
                <a:latin typeface="Arial Unicode MS"/>
                <a:ea typeface="Arial Unicode MS"/>
                <a:cs typeface="Arial Unicode MS"/>
              </a:rPr>
              <a:t>©1990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record</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40000" lnSpcReduction="20000"/>
          </a:bodyPr>
          <a:lstStyle/>
          <a:p>
            <a:pPr>
              <a:buNone/>
            </a:pPr>
            <a:r>
              <a:rPr lang="en-US" sz="5500" dirty="0" smtClean="0"/>
              <a:t>300 __ 1 score (15 pages) ; $c 37 cm + $a 4 parts ; $c 33 cm</a:t>
            </a:r>
          </a:p>
          <a:p>
            <a:pPr>
              <a:buNone/>
            </a:pPr>
            <a:r>
              <a:rPr lang="en-US" sz="5500" dirty="0" smtClean="0"/>
              <a:t>336 __ notated music $2 </a:t>
            </a:r>
            <a:r>
              <a:rPr lang="en-US" sz="5500" dirty="0" err="1" smtClean="0"/>
              <a:t>rdacontent</a:t>
            </a:r>
            <a:endParaRPr lang="en-US" sz="5500" dirty="0" smtClean="0"/>
          </a:p>
          <a:p>
            <a:pPr>
              <a:buNone/>
            </a:pPr>
            <a:r>
              <a:rPr lang="en-US" sz="5500" dirty="0" smtClean="0"/>
              <a:t>337 __ unmediated $2 </a:t>
            </a:r>
            <a:r>
              <a:rPr lang="en-US" sz="5500" dirty="0" err="1" smtClean="0"/>
              <a:t>rdamedia</a:t>
            </a:r>
            <a:endParaRPr lang="en-US" sz="5500" dirty="0" smtClean="0"/>
          </a:p>
          <a:p>
            <a:pPr>
              <a:buNone/>
            </a:pPr>
            <a:r>
              <a:rPr lang="en-US" sz="5500" dirty="0" smtClean="0"/>
              <a:t>338 __ volume $2 </a:t>
            </a:r>
            <a:r>
              <a:rPr lang="en-US" sz="5500" dirty="0" err="1" smtClean="0"/>
              <a:t>rdacarrier</a:t>
            </a:r>
            <a:endParaRPr lang="en-US" sz="5500" dirty="0" smtClean="0">
              <a:latin typeface="Arial Unicode MS"/>
              <a:ea typeface="Arial Unicode MS"/>
              <a:cs typeface="Arial Unicode MS"/>
            </a:endParaRPr>
          </a:p>
          <a:p>
            <a:pPr lvl="0">
              <a:buClr>
                <a:srgbClr val="DD8047"/>
              </a:buClr>
              <a:buNone/>
            </a:pPr>
            <a:r>
              <a:rPr lang="en-US" sz="5500" dirty="0" smtClean="0">
                <a:solidFill>
                  <a:prstClr val="black"/>
                </a:solidFill>
              </a:rPr>
              <a:t>500 __ Score is reproduction of composer’s holograph; parts are typeset.</a:t>
            </a:r>
            <a:endParaRPr lang="en-US" sz="5500" dirty="0" smtClean="0"/>
          </a:p>
          <a:p>
            <a:pPr>
              <a:buNone/>
            </a:pPr>
            <a:r>
              <a:rPr lang="en-US" sz="5500" dirty="0" smtClean="0"/>
              <a:t>500 __ “</a:t>
            </a:r>
            <a:r>
              <a:rPr lang="en-US" sz="5500" dirty="0" err="1" smtClean="0"/>
              <a:t>Realised</a:t>
            </a:r>
            <a:r>
              <a:rPr lang="en-US" sz="5500" dirty="0" smtClean="0"/>
              <a:t> by Hans Swinnen-1990”—Page 1 of parts.</a:t>
            </a:r>
            <a:endParaRPr lang="en-US" sz="5500" dirty="0" smtClean="0">
              <a:latin typeface="Arial Unicode MS"/>
              <a:ea typeface="Arial Unicode MS"/>
              <a:cs typeface="Arial Unicode MS"/>
            </a:endParaRPr>
          </a:p>
          <a:p>
            <a:pPr>
              <a:buNone/>
            </a:pPr>
            <a:r>
              <a:rPr lang="en-US" sz="5500" dirty="0" smtClean="0"/>
              <a:t>500 __ “</a:t>
            </a:r>
            <a:r>
              <a:rPr lang="en-US" sz="5500" dirty="0" err="1" smtClean="0"/>
              <a:t>Ré</a:t>
            </a:r>
            <a:r>
              <a:rPr lang="en-US" sz="5500" dirty="0" smtClean="0"/>
              <a:t> impression. Lyon. 2003”—Page 15 of score.</a:t>
            </a:r>
          </a:p>
          <a:p>
            <a:pPr>
              <a:buNone/>
            </a:pPr>
            <a:r>
              <a:rPr lang="en-US" sz="5500" dirty="0" smtClean="0"/>
              <a:t>500 __ Score ©1989; parts ©1990.</a:t>
            </a:r>
          </a:p>
          <a:p>
            <a:pPr>
              <a:buNone/>
            </a:pPr>
            <a:r>
              <a:rPr lang="en-US" sz="5500" dirty="0" smtClean="0"/>
              <a:t>546 __ $b Staff notation.</a:t>
            </a:r>
          </a:p>
          <a:p>
            <a:pPr>
              <a:buNone/>
            </a:pPr>
            <a:r>
              <a:rPr lang="en-US" sz="5500" dirty="0" smtClean="0"/>
              <a:t>505 0_ Fly -- Driving.</a:t>
            </a:r>
          </a:p>
          <a:p>
            <a:pPr>
              <a:buNone/>
            </a:pPr>
            <a:r>
              <a:rPr lang="en-US" sz="5500" dirty="0" smtClean="0"/>
              <a:t>650 _0 String quartets $v Scores and parts.</a:t>
            </a:r>
          </a:p>
          <a:p>
            <a:pPr>
              <a:buNone/>
            </a:pPr>
            <a:r>
              <a:rPr lang="en-US" sz="5500" dirty="0" smtClean="0"/>
              <a:t>700 1_ </a:t>
            </a:r>
            <a:r>
              <a:rPr lang="en-US" sz="5500" dirty="0" err="1" smtClean="0"/>
              <a:t>Swinnen</a:t>
            </a:r>
            <a:r>
              <a:rPr lang="en-US" sz="5500" dirty="0" smtClean="0"/>
              <a:t>, Hans, $e editor.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ore and parts.jpg"/>
          <p:cNvPicPr>
            <a:picLocks noGrp="1" noChangeAspect="1"/>
          </p:cNvPicPr>
          <p:nvPr>
            <p:ph sz="quarter" idx="1"/>
          </p:nvPr>
        </p:nvPicPr>
        <p:blipFill>
          <a:blip r:embed="rId3" cstate="print"/>
          <a:stretch>
            <a:fillRect/>
          </a:stretch>
        </p:blipFill>
        <p:spPr>
          <a:xfrm>
            <a:off x="1692275" y="1600200"/>
            <a:ext cx="5994400" cy="4495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record</a:t>
            </a:r>
            <a:endParaRPr lang="en-US" dirty="0"/>
          </a:p>
        </p:txBody>
      </p:sp>
      <p:sp>
        <p:nvSpPr>
          <p:cNvPr id="3" name="Content Placeholder 2"/>
          <p:cNvSpPr>
            <a:spLocks noGrp="1"/>
          </p:cNvSpPr>
          <p:nvPr>
            <p:ph sz="quarter" idx="1"/>
          </p:nvPr>
        </p:nvSpPr>
        <p:spPr>
          <a:xfrm>
            <a:off x="612648" y="1600200"/>
            <a:ext cx="8153400" cy="4953000"/>
          </a:xfrm>
        </p:spPr>
        <p:txBody>
          <a:bodyPr>
            <a:noAutofit/>
          </a:bodyPr>
          <a:lstStyle/>
          <a:p>
            <a:pPr>
              <a:buNone/>
            </a:pPr>
            <a:r>
              <a:rPr lang="en-US" sz="2200" dirty="0" smtClean="0"/>
              <a:t>040 __ CGU $b eng $e </a:t>
            </a:r>
            <a:r>
              <a:rPr lang="en-US" sz="2200" dirty="0" err="1" smtClean="0"/>
              <a:t>rda</a:t>
            </a:r>
            <a:r>
              <a:rPr lang="en-US" sz="2200" dirty="0" smtClean="0"/>
              <a:t> $c CGU </a:t>
            </a:r>
          </a:p>
          <a:p>
            <a:pPr>
              <a:buNone/>
            </a:pPr>
            <a:r>
              <a:rPr lang="en-US" sz="2200" dirty="0" smtClean="0"/>
              <a:t>024 </a:t>
            </a:r>
            <a:r>
              <a:rPr lang="en-US" sz="2200" dirty="0" smtClean="0"/>
              <a:t>2_ </a:t>
            </a:r>
            <a:r>
              <a:rPr lang="en-US" sz="2200" dirty="0" smtClean="0"/>
              <a:t>9790230811224</a:t>
            </a:r>
          </a:p>
          <a:p>
            <a:pPr>
              <a:buNone/>
            </a:pPr>
            <a:r>
              <a:rPr lang="en-US" sz="2200" dirty="0" smtClean="0"/>
              <a:t>028 32 JJ11224 $b Editions </a:t>
            </a:r>
            <a:r>
              <a:rPr lang="en-US" sz="2200" dirty="0" err="1" smtClean="0"/>
              <a:t>Jobert</a:t>
            </a:r>
            <a:endParaRPr lang="en-US" sz="2200" dirty="0" smtClean="0"/>
          </a:p>
          <a:p>
            <a:pPr>
              <a:buNone/>
            </a:pPr>
            <a:r>
              <a:rPr lang="en-US" sz="2200" dirty="0" smtClean="0"/>
              <a:t>100 1_ </a:t>
            </a:r>
            <a:r>
              <a:rPr lang="en-US" sz="2200" dirty="0" err="1" smtClean="0"/>
              <a:t>Boesmans</a:t>
            </a:r>
            <a:r>
              <a:rPr lang="en-US" sz="2200" dirty="0" smtClean="0"/>
              <a:t>, Philippe, $e composer.</a:t>
            </a:r>
          </a:p>
          <a:p>
            <a:pPr>
              <a:buNone/>
            </a:pPr>
            <a:r>
              <a:rPr lang="en-US" sz="2200" dirty="0" smtClean="0"/>
              <a:t>240 10 Fly and driving</a:t>
            </a:r>
          </a:p>
          <a:p>
            <a:pPr>
              <a:buNone/>
            </a:pPr>
            <a:r>
              <a:rPr lang="en-US" sz="2200" dirty="0" smtClean="0"/>
              <a:t>245 10 Fly-driving : $b </a:t>
            </a:r>
            <a:r>
              <a:rPr lang="en-US" sz="2200" dirty="0" err="1" smtClean="0"/>
              <a:t>quatuor</a:t>
            </a:r>
            <a:r>
              <a:rPr lang="en-US" sz="2200" dirty="0" smtClean="0"/>
              <a:t> à </a:t>
            </a:r>
            <a:r>
              <a:rPr lang="en-US" sz="2200" dirty="0" err="1" smtClean="0"/>
              <a:t>cordes</a:t>
            </a:r>
            <a:r>
              <a:rPr lang="en-US" sz="2200" dirty="0" smtClean="0"/>
              <a:t> /$c Philippe </a:t>
            </a:r>
            <a:r>
              <a:rPr lang="en-US" sz="2200" dirty="0" err="1" smtClean="0"/>
              <a:t>Boesmans</a:t>
            </a:r>
            <a:r>
              <a:rPr lang="en-US" sz="2200" dirty="0" smtClean="0"/>
              <a:t>.</a:t>
            </a:r>
          </a:p>
          <a:p>
            <a:pPr>
              <a:buNone/>
            </a:pPr>
            <a:r>
              <a:rPr lang="en-US" sz="2200" dirty="0" smtClean="0"/>
              <a:t>246 16 </a:t>
            </a:r>
            <a:r>
              <a:rPr lang="en-US" sz="2200" dirty="0" err="1" smtClean="0"/>
              <a:t>Quatuor</a:t>
            </a:r>
            <a:r>
              <a:rPr lang="en-US" sz="2200" dirty="0" smtClean="0"/>
              <a:t> à </a:t>
            </a:r>
            <a:r>
              <a:rPr lang="en-US" sz="2200" dirty="0" err="1" smtClean="0"/>
              <a:t>cordes</a:t>
            </a:r>
            <a:endParaRPr lang="en-US" sz="2200" dirty="0" smtClean="0"/>
          </a:p>
          <a:p>
            <a:pPr>
              <a:buNone/>
            </a:pPr>
            <a:r>
              <a:rPr lang="en-US" sz="2200" dirty="0" smtClean="0"/>
              <a:t>246 3_ Fly driving</a:t>
            </a:r>
          </a:p>
          <a:p>
            <a:pPr>
              <a:buNone/>
            </a:pPr>
            <a:r>
              <a:rPr lang="en-US" sz="2200" dirty="0" smtClean="0"/>
              <a:t>264 _1 Paris : $b Editions </a:t>
            </a:r>
            <a:r>
              <a:rPr lang="en-US" sz="2200" dirty="0" err="1" smtClean="0"/>
              <a:t>Jobert</a:t>
            </a:r>
            <a:r>
              <a:rPr lang="en-US" sz="2200" dirty="0" smtClean="0"/>
              <a:t>, $c [2003?]</a:t>
            </a:r>
          </a:p>
          <a:p>
            <a:pPr>
              <a:buNone/>
            </a:pPr>
            <a:r>
              <a:rPr lang="en-US" sz="2200" dirty="0" smtClean="0"/>
              <a:t>264 _3 $c 2003.</a:t>
            </a:r>
          </a:p>
          <a:p>
            <a:pPr>
              <a:buNone/>
            </a:pPr>
            <a:r>
              <a:rPr lang="en-US" sz="2200" dirty="0" smtClean="0"/>
              <a:t>264 _4 $c </a:t>
            </a:r>
            <a:r>
              <a:rPr lang="en-US" sz="2200" dirty="0" smtClean="0">
                <a:latin typeface="Arial Unicode MS"/>
                <a:ea typeface="Arial Unicode MS"/>
                <a:cs typeface="Arial Unicode MS"/>
              </a:rPr>
              <a:t>©1990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record</a:t>
            </a:r>
            <a:endParaRPr lang="en-US" dirty="0"/>
          </a:p>
        </p:txBody>
      </p:sp>
      <p:sp>
        <p:nvSpPr>
          <p:cNvPr id="3" name="Content Placeholder 2"/>
          <p:cNvSpPr>
            <a:spLocks noGrp="1"/>
          </p:cNvSpPr>
          <p:nvPr>
            <p:ph sz="quarter" idx="1"/>
          </p:nvPr>
        </p:nvSpPr>
        <p:spPr>
          <a:xfrm>
            <a:off x="609600" y="1600200"/>
            <a:ext cx="8156448" cy="5029200"/>
          </a:xfrm>
        </p:spPr>
        <p:txBody>
          <a:bodyPr>
            <a:normAutofit lnSpcReduction="10000"/>
          </a:bodyPr>
          <a:lstStyle/>
          <a:p>
            <a:pPr>
              <a:buNone/>
            </a:pPr>
            <a:r>
              <a:rPr lang="en-US" sz="2200" dirty="0" smtClean="0"/>
              <a:t>300 __ 1 score (15 pages) ; $c 37 cm + $a 4 parts ; $c 33 cm</a:t>
            </a:r>
          </a:p>
          <a:p>
            <a:pPr>
              <a:buNone/>
            </a:pPr>
            <a:r>
              <a:rPr lang="en-US" sz="2200" dirty="0" smtClean="0"/>
              <a:t>336 __ notated music $2 </a:t>
            </a:r>
            <a:r>
              <a:rPr lang="en-US" sz="2200" dirty="0" err="1" smtClean="0"/>
              <a:t>rdacontent</a:t>
            </a:r>
            <a:endParaRPr lang="en-US" sz="2200" dirty="0" smtClean="0"/>
          </a:p>
          <a:p>
            <a:pPr>
              <a:buNone/>
            </a:pPr>
            <a:r>
              <a:rPr lang="en-US" sz="2200" dirty="0" smtClean="0"/>
              <a:t>337 __ unmediated $2 </a:t>
            </a:r>
            <a:r>
              <a:rPr lang="en-US" sz="2200" dirty="0" err="1" smtClean="0"/>
              <a:t>rdamedia</a:t>
            </a:r>
            <a:endParaRPr lang="en-US" sz="2200" dirty="0" smtClean="0"/>
          </a:p>
          <a:p>
            <a:pPr>
              <a:buNone/>
            </a:pPr>
            <a:r>
              <a:rPr lang="en-US" sz="2200" dirty="0" smtClean="0"/>
              <a:t>338 __ volume $2 </a:t>
            </a:r>
            <a:r>
              <a:rPr lang="en-US" sz="2200" dirty="0" err="1" smtClean="0"/>
              <a:t>rdacarrier</a:t>
            </a:r>
            <a:endParaRPr lang="en-US" sz="2200" dirty="0" smtClean="0">
              <a:latin typeface="Arial Unicode MS"/>
              <a:ea typeface="Arial Unicode MS"/>
              <a:cs typeface="Arial Unicode MS"/>
            </a:endParaRPr>
          </a:p>
          <a:p>
            <a:pPr lvl="0">
              <a:buClr>
                <a:srgbClr val="DD8047"/>
              </a:buClr>
              <a:buNone/>
            </a:pPr>
            <a:r>
              <a:rPr lang="en-US" sz="2200" dirty="0" smtClean="0">
                <a:solidFill>
                  <a:prstClr val="black"/>
                </a:solidFill>
              </a:rPr>
              <a:t>500 __ Score is reproduction of composer’s holograph; parts are typeset.</a:t>
            </a:r>
            <a:endParaRPr lang="en-US" sz="2200" dirty="0" smtClean="0"/>
          </a:p>
          <a:p>
            <a:pPr>
              <a:buNone/>
            </a:pPr>
            <a:r>
              <a:rPr lang="en-US" sz="2200" dirty="0" smtClean="0"/>
              <a:t>500 __ “</a:t>
            </a:r>
            <a:r>
              <a:rPr lang="en-US" sz="2200" dirty="0" err="1" smtClean="0"/>
              <a:t>Realised</a:t>
            </a:r>
            <a:r>
              <a:rPr lang="en-US" sz="2200" dirty="0" smtClean="0"/>
              <a:t> by Hans Swinnen-1990”—Page 1 of parts.</a:t>
            </a:r>
            <a:endParaRPr lang="en-US" sz="2200" dirty="0" smtClean="0">
              <a:latin typeface="Arial Unicode MS"/>
              <a:ea typeface="Arial Unicode MS"/>
              <a:cs typeface="Arial Unicode MS"/>
            </a:endParaRPr>
          </a:p>
          <a:p>
            <a:pPr>
              <a:buNone/>
            </a:pPr>
            <a:r>
              <a:rPr lang="en-US" sz="2200" dirty="0" smtClean="0"/>
              <a:t>500 __ “</a:t>
            </a:r>
            <a:r>
              <a:rPr lang="en-US" sz="2200" dirty="0" err="1" smtClean="0"/>
              <a:t>Ré</a:t>
            </a:r>
            <a:r>
              <a:rPr lang="en-US" sz="2200" dirty="0" smtClean="0"/>
              <a:t> impression. Lyon. 2003”—Page 15 of score.</a:t>
            </a:r>
          </a:p>
          <a:p>
            <a:pPr>
              <a:buNone/>
            </a:pPr>
            <a:r>
              <a:rPr lang="en-US" sz="2200" dirty="0" smtClean="0"/>
              <a:t>500 __ Score ©1989; parts ©1990.</a:t>
            </a:r>
          </a:p>
          <a:p>
            <a:pPr>
              <a:buNone/>
            </a:pPr>
            <a:r>
              <a:rPr lang="en-US" sz="2200" dirty="0" smtClean="0"/>
              <a:t>546 __ $b Staff notation.</a:t>
            </a:r>
          </a:p>
          <a:p>
            <a:pPr>
              <a:buNone/>
            </a:pPr>
            <a:r>
              <a:rPr lang="en-US" sz="2200" dirty="0" smtClean="0"/>
              <a:t>505 0_ Fly -- Driving.</a:t>
            </a:r>
          </a:p>
          <a:p>
            <a:pPr>
              <a:buNone/>
            </a:pPr>
            <a:r>
              <a:rPr lang="en-US" sz="2200" dirty="0" smtClean="0"/>
              <a:t>650 _0 String quartets $v Scores and parts.</a:t>
            </a:r>
          </a:p>
          <a:p>
            <a:pPr>
              <a:buNone/>
            </a:pPr>
            <a:r>
              <a:rPr lang="en-US" sz="2200" dirty="0" smtClean="0"/>
              <a:t>700 1_ </a:t>
            </a:r>
            <a:r>
              <a:rPr lang="en-US" sz="2200" dirty="0" err="1" smtClean="0"/>
              <a:t>Swinnen</a:t>
            </a:r>
            <a:r>
              <a:rPr lang="en-US" sz="2200" dirty="0" smtClean="0"/>
              <a:t>, Hans, $e editor.</a:t>
            </a:r>
          </a:p>
          <a:p>
            <a:pPr>
              <a:buNone/>
            </a:pPr>
            <a:endParaRPr lang="en-US" sz="2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Same old OCLC work form,</a:t>
            </a:r>
            <a:br>
              <a:rPr lang="en-US" dirty="0" smtClean="0"/>
            </a:br>
            <a:r>
              <a:rPr lang="en-US" dirty="0" smtClean="0"/>
              <a:t>but slightly different coding</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t>Fixed fields</a:t>
            </a:r>
          </a:p>
          <a:p>
            <a:pPr>
              <a:buNone/>
            </a:pPr>
            <a:r>
              <a:rPr lang="en-US" sz="2400" dirty="0" err="1" smtClean="0"/>
              <a:t>Ldr</a:t>
            </a:r>
            <a:r>
              <a:rPr lang="en-US" sz="2400" dirty="0" smtClean="0"/>
              <a:t>/18 - </a:t>
            </a:r>
            <a:r>
              <a:rPr lang="en-US" sz="2400" dirty="0" err="1" smtClean="0"/>
              <a:t>Desc</a:t>
            </a:r>
            <a:r>
              <a:rPr lang="en-US" sz="2400" dirty="0" smtClean="0"/>
              <a:t> = </a:t>
            </a:r>
            <a:r>
              <a:rPr lang="en-US" sz="2400" dirty="0" err="1" smtClean="0"/>
              <a:t>i</a:t>
            </a:r>
            <a:endParaRPr lang="en-US" sz="2400" dirty="0" smtClean="0"/>
          </a:p>
          <a:p>
            <a:pPr>
              <a:buNone/>
            </a:pPr>
            <a:endParaRPr lang="en-US" sz="2400" dirty="0" smtClean="0"/>
          </a:p>
          <a:p>
            <a:pPr>
              <a:buNone/>
            </a:pPr>
            <a:r>
              <a:rPr lang="en-US" sz="2400" dirty="0" smtClean="0"/>
              <a:t>MARC 040</a:t>
            </a:r>
          </a:p>
          <a:p>
            <a:r>
              <a:rPr lang="en-US" sz="2400" dirty="0" smtClean="0"/>
              <a:t>$b eng</a:t>
            </a:r>
          </a:p>
          <a:p>
            <a:r>
              <a:rPr lang="en-US" sz="2400" dirty="0" smtClean="0"/>
              <a:t>$e </a:t>
            </a:r>
            <a:r>
              <a:rPr lang="en-US" sz="2400" dirty="0" err="1" smtClean="0"/>
              <a:t>rda</a:t>
            </a:r>
            <a:endParaRPr lang="en-US" sz="2400" dirty="0" smtClean="0"/>
          </a:p>
          <a:p>
            <a:r>
              <a:rPr lang="en-US" sz="2400" dirty="0" smtClean="0"/>
              <a:t>$e follows directly after $b</a:t>
            </a:r>
          </a:p>
          <a:p>
            <a:pPr>
              <a:buNone/>
            </a:pPr>
            <a:endParaRPr lang="en-US" sz="2400" dirty="0" smtClean="0"/>
          </a:p>
          <a:p>
            <a:pPr>
              <a:buNone/>
            </a:pPr>
            <a:r>
              <a:rPr lang="en-US" sz="2400" dirty="0" smtClean="0"/>
              <a:t>040 __ CGU $b eng $e </a:t>
            </a:r>
            <a:r>
              <a:rPr lang="en-US" sz="2400" dirty="0" err="1" smtClean="0"/>
              <a:t>rda</a:t>
            </a:r>
            <a:r>
              <a:rPr lang="en-US" sz="2400" dirty="0" smtClean="0"/>
              <a:t> $c CGU</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MARC 02X</a:t>
            </a:r>
            <a:endParaRPr lang="en-US" dirty="0"/>
          </a:p>
        </p:txBody>
      </p:sp>
      <p:sp>
        <p:nvSpPr>
          <p:cNvPr id="3" name="Content Placeholder 2"/>
          <p:cNvSpPr>
            <a:spLocks noGrp="1"/>
          </p:cNvSpPr>
          <p:nvPr>
            <p:ph sz="quarter" idx="1"/>
          </p:nvPr>
        </p:nvSpPr>
        <p:spPr>
          <a:xfrm>
            <a:off x="609600" y="1600200"/>
            <a:ext cx="8153400" cy="4495800"/>
          </a:xfrm>
        </p:spPr>
        <p:txBody>
          <a:bodyPr>
            <a:normAutofit lnSpcReduction="10000"/>
          </a:bodyPr>
          <a:lstStyle/>
          <a:p>
            <a:pPr>
              <a:buNone/>
            </a:pPr>
            <a:r>
              <a:rPr lang="en-US" sz="2400" dirty="0" smtClean="0"/>
              <a:t>MARC 024 / 028</a:t>
            </a:r>
          </a:p>
          <a:p>
            <a:pPr>
              <a:buNone/>
            </a:pPr>
            <a:r>
              <a:rPr lang="en-US" sz="2400" dirty="0" smtClean="0">
                <a:solidFill>
                  <a:srgbClr val="0070C0"/>
                </a:solidFill>
              </a:rPr>
              <a:t>RDA 2.15 - Identifier for the Manifestation</a:t>
            </a:r>
          </a:p>
          <a:p>
            <a:pPr>
              <a:buNone/>
            </a:pPr>
            <a:endParaRPr lang="en-US" sz="2400" dirty="0" smtClean="0">
              <a:solidFill>
                <a:srgbClr val="0070C0"/>
              </a:solidFill>
            </a:endParaRPr>
          </a:p>
          <a:p>
            <a:pPr>
              <a:buNone/>
            </a:pPr>
            <a:endParaRPr lang="en-US" sz="2400" dirty="0" smtClean="0">
              <a:solidFill>
                <a:srgbClr val="0070C0"/>
              </a:solidFill>
            </a:endParaRPr>
          </a:p>
          <a:p>
            <a:pPr>
              <a:buNone/>
            </a:pPr>
            <a:endParaRPr lang="en-US" sz="2400" dirty="0" smtClean="0">
              <a:solidFill>
                <a:srgbClr val="0070C0"/>
              </a:solidFill>
            </a:endParaRPr>
          </a:p>
          <a:p>
            <a:pPr>
              <a:buNone/>
            </a:pPr>
            <a:r>
              <a:rPr lang="en-US" sz="2400" dirty="0" smtClean="0"/>
              <a:t>in RDA</a:t>
            </a:r>
          </a:p>
          <a:p>
            <a:pPr>
              <a:buNone/>
            </a:pPr>
            <a:r>
              <a:rPr lang="en-US" sz="2400" dirty="0" smtClean="0">
                <a:solidFill>
                  <a:srgbClr val="FF0000"/>
                </a:solidFill>
              </a:rPr>
              <a:t>ISMN 979-0-2308-1122-4</a:t>
            </a:r>
          </a:p>
          <a:p>
            <a:pPr>
              <a:buNone/>
            </a:pPr>
            <a:endParaRPr lang="en-US" sz="2400" dirty="0" smtClean="0"/>
          </a:p>
          <a:p>
            <a:pPr>
              <a:buNone/>
            </a:pPr>
            <a:r>
              <a:rPr lang="en-US" sz="2400" dirty="0" smtClean="0"/>
              <a:t>in MARC</a:t>
            </a:r>
          </a:p>
          <a:p>
            <a:pPr>
              <a:buNone/>
            </a:pPr>
            <a:r>
              <a:rPr lang="en-US" sz="2400" dirty="0" smtClean="0">
                <a:solidFill>
                  <a:srgbClr val="00B050"/>
                </a:solidFill>
              </a:rPr>
              <a:t>024 </a:t>
            </a:r>
            <a:r>
              <a:rPr lang="en-US" sz="2400" dirty="0" smtClean="0">
                <a:solidFill>
                  <a:srgbClr val="00B050"/>
                </a:solidFill>
              </a:rPr>
              <a:t>2_ </a:t>
            </a:r>
            <a:r>
              <a:rPr lang="en-US" sz="2400" dirty="0" smtClean="0">
                <a:solidFill>
                  <a:srgbClr val="00B050"/>
                </a:solidFill>
              </a:rPr>
              <a:t>9790230811224</a:t>
            </a:r>
          </a:p>
          <a:p>
            <a:pPr>
              <a:buNone/>
            </a:pPr>
            <a:endParaRPr lang="en-US" dirty="0" smtClean="0"/>
          </a:p>
        </p:txBody>
      </p:sp>
      <p:pic>
        <p:nvPicPr>
          <p:cNvPr id="6" name="Picture 5" descr="ISMN2.jpg"/>
          <p:cNvPicPr>
            <a:picLocks noChangeAspect="1"/>
          </p:cNvPicPr>
          <p:nvPr/>
        </p:nvPicPr>
        <p:blipFill>
          <a:blip r:embed="rId3" cstate="print"/>
          <a:stretch>
            <a:fillRect/>
          </a:stretch>
        </p:blipFill>
        <p:spPr>
          <a:xfrm>
            <a:off x="4343400" y="2438400"/>
            <a:ext cx="2819400" cy="207927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2XX</a:t>
            </a:r>
            <a:endParaRPr lang="en-US" dirty="0"/>
          </a:p>
        </p:txBody>
      </p:sp>
      <p:sp>
        <p:nvSpPr>
          <p:cNvPr id="3" name="Content Placeholder 2"/>
          <p:cNvSpPr>
            <a:spLocks noGrp="1"/>
          </p:cNvSpPr>
          <p:nvPr>
            <p:ph sz="quarter" idx="1"/>
          </p:nvPr>
        </p:nvSpPr>
        <p:spPr>
          <a:xfrm>
            <a:off x="609600" y="1600200"/>
            <a:ext cx="8153400" cy="1219200"/>
          </a:xfrm>
        </p:spPr>
        <p:txBody>
          <a:bodyPr>
            <a:normAutofit/>
          </a:bodyPr>
          <a:lstStyle/>
          <a:p>
            <a:pPr>
              <a:buNone/>
            </a:pPr>
            <a:r>
              <a:rPr lang="en-US" sz="2400" dirty="0" smtClean="0"/>
              <a:t>MARC 245</a:t>
            </a:r>
          </a:p>
          <a:p>
            <a:pPr>
              <a:buNone/>
            </a:pPr>
            <a:r>
              <a:rPr lang="en-US" sz="2400" dirty="0" smtClean="0">
                <a:solidFill>
                  <a:srgbClr val="0070C0"/>
                </a:solidFill>
              </a:rPr>
              <a:t>RDA 2.3 - Title &amp; RDA 2.4 - Statement of responsibility</a:t>
            </a:r>
          </a:p>
          <a:p>
            <a:pPr>
              <a:buNone/>
            </a:pPr>
            <a:endParaRPr lang="en-US" sz="2400" dirty="0" smtClean="0">
              <a:solidFill>
                <a:srgbClr val="0070C0"/>
              </a:solidFill>
            </a:endParaRPr>
          </a:p>
          <a:p>
            <a:pPr>
              <a:buNone/>
            </a:pPr>
            <a:endParaRPr lang="en-US" sz="2400" dirty="0" smtClean="0">
              <a:solidFill>
                <a:srgbClr val="0070C0"/>
              </a:solidFill>
            </a:endParaRPr>
          </a:p>
          <a:p>
            <a:pPr>
              <a:buNone/>
            </a:pPr>
            <a:endParaRPr lang="en-US" sz="2400" dirty="0" smtClean="0">
              <a:solidFill>
                <a:srgbClr val="0070C0"/>
              </a:solidFill>
            </a:endParaRPr>
          </a:p>
          <a:p>
            <a:pPr>
              <a:buNone/>
            </a:pPr>
            <a:endParaRPr lang="en-US" sz="2400" dirty="0" smtClean="0">
              <a:solidFill>
                <a:srgbClr val="0070C0"/>
              </a:solidFill>
            </a:endParaRPr>
          </a:p>
          <a:p>
            <a:pPr>
              <a:buNone/>
            </a:pPr>
            <a:endParaRPr lang="en-US" sz="2400" dirty="0" smtClean="0">
              <a:solidFill>
                <a:srgbClr val="0070C0"/>
              </a:solidFill>
            </a:endParaRPr>
          </a:p>
          <a:p>
            <a:pPr>
              <a:buNone/>
            </a:pPr>
            <a:endParaRPr lang="en-US" sz="3000" dirty="0" smtClean="0"/>
          </a:p>
          <a:p>
            <a:pPr>
              <a:buNone/>
            </a:pPr>
            <a:endParaRPr lang="en-US" dirty="0" smtClean="0"/>
          </a:p>
        </p:txBody>
      </p:sp>
      <p:pic>
        <p:nvPicPr>
          <p:cNvPr id="7" name="Picture 6" descr="score tp-page-0.jpg"/>
          <p:cNvPicPr>
            <a:picLocks noChangeAspect="1"/>
          </p:cNvPicPr>
          <p:nvPr/>
        </p:nvPicPr>
        <p:blipFill>
          <a:blip r:embed="rId3" cstate="print"/>
          <a:stretch>
            <a:fillRect/>
          </a:stretch>
        </p:blipFill>
        <p:spPr>
          <a:xfrm>
            <a:off x="762000" y="2639008"/>
            <a:ext cx="2667000" cy="3918857"/>
          </a:xfrm>
          <a:prstGeom prst="rect">
            <a:avLst/>
          </a:prstGeom>
          <a:ln w="3175" cmpd="sng">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2XX</a:t>
            </a:r>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t>MARC 245</a:t>
            </a:r>
          </a:p>
          <a:p>
            <a:pPr>
              <a:buNone/>
            </a:pPr>
            <a:endParaRPr lang="en-US" sz="2400" dirty="0" smtClean="0">
              <a:solidFill>
                <a:srgbClr val="0070C0"/>
              </a:solidFill>
            </a:endParaRPr>
          </a:p>
          <a:p>
            <a:pPr>
              <a:buNone/>
            </a:pPr>
            <a:endParaRPr lang="en-US" sz="2400" dirty="0" smtClean="0">
              <a:solidFill>
                <a:srgbClr val="FF0000"/>
              </a:solidFill>
            </a:endParaRPr>
          </a:p>
          <a:p>
            <a:pPr>
              <a:buNone/>
            </a:pPr>
            <a:endParaRPr lang="en-US" sz="2400" dirty="0" smtClean="0">
              <a:solidFill>
                <a:srgbClr val="0070C0"/>
              </a:solidFill>
            </a:endParaRPr>
          </a:p>
          <a:p>
            <a:pPr>
              <a:buNone/>
            </a:pPr>
            <a:endParaRPr lang="en-US" sz="2400" dirty="0" smtClean="0"/>
          </a:p>
          <a:p>
            <a:pPr>
              <a:buNone/>
            </a:pPr>
            <a:r>
              <a:rPr lang="en-US" sz="2400" dirty="0" smtClean="0"/>
              <a:t>245 10 Fly-driving : $b </a:t>
            </a:r>
            <a:r>
              <a:rPr lang="en-US" sz="2400" dirty="0" err="1" smtClean="0"/>
              <a:t>quatuor</a:t>
            </a:r>
            <a:r>
              <a:rPr lang="en-US" sz="2400" dirty="0" smtClean="0"/>
              <a:t> à </a:t>
            </a:r>
            <a:r>
              <a:rPr lang="en-US" sz="2400" dirty="0" err="1" smtClean="0"/>
              <a:t>cordes</a:t>
            </a:r>
            <a:r>
              <a:rPr lang="en-US" sz="2400" dirty="0" smtClean="0"/>
              <a:t> /$c Philippe </a:t>
            </a:r>
            <a:r>
              <a:rPr lang="en-US" sz="2400" dirty="0" err="1" smtClean="0"/>
              <a:t>Boesmans</a:t>
            </a:r>
            <a:r>
              <a:rPr lang="en-US" sz="2400" dirty="0" smtClean="0"/>
              <a:t>.</a:t>
            </a:r>
          </a:p>
          <a:p>
            <a:pPr>
              <a:buNone/>
            </a:pPr>
            <a:r>
              <a:rPr lang="en-US" sz="2400" dirty="0" smtClean="0"/>
              <a:t>or</a:t>
            </a:r>
          </a:p>
          <a:p>
            <a:pPr>
              <a:buNone/>
            </a:pPr>
            <a:r>
              <a:rPr lang="en-US" sz="2400" dirty="0" smtClean="0"/>
              <a:t>245 10 FLY-DRIVING : $b </a:t>
            </a:r>
            <a:r>
              <a:rPr lang="en-US" sz="2400" dirty="0" err="1" smtClean="0"/>
              <a:t>quatuor</a:t>
            </a:r>
            <a:r>
              <a:rPr lang="en-US" sz="2400" dirty="0" smtClean="0"/>
              <a:t> à </a:t>
            </a:r>
            <a:r>
              <a:rPr lang="en-US" sz="2400" dirty="0" err="1" smtClean="0"/>
              <a:t>cordes</a:t>
            </a:r>
            <a:r>
              <a:rPr lang="en-US" sz="2400" dirty="0" smtClean="0"/>
              <a:t> /$c Philippe BOESMANS.</a:t>
            </a:r>
          </a:p>
          <a:p>
            <a:pPr>
              <a:buNone/>
            </a:pPr>
            <a:endParaRPr lang="en-US" dirty="0" smtClean="0"/>
          </a:p>
        </p:txBody>
      </p:sp>
      <p:pic>
        <p:nvPicPr>
          <p:cNvPr id="5" name="Picture 4" descr="score tp title only.jpg"/>
          <p:cNvPicPr>
            <a:picLocks noChangeAspect="1"/>
          </p:cNvPicPr>
          <p:nvPr/>
        </p:nvPicPr>
        <p:blipFill>
          <a:blip r:embed="rId3" cstate="print"/>
          <a:stretch>
            <a:fillRect/>
          </a:stretch>
        </p:blipFill>
        <p:spPr>
          <a:xfrm>
            <a:off x="1828800" y="2057400"/>
            <a:ext cx="5149660" cy="1676400"/>
          </a:xfrm>
          <a:prstGeom prst="rect">
            <a:avLst/>
          </a:prstGeom>
          <a:ln w="3175">
            <a:solidFill>
              <a:schemeClr val="tx1"/>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C75F444198B0C746A88032C9598EADE0" ma:contentTypeVersion="1" ma:contentTypeDescription="צור מסמך חדש." ma:contentTypeScope="" ma:versionID="4f948c3c4251b982f706f1d5bbb379ff">
  <xsd:schema xmlns:xsd="http://www.w3.org/2001/XMLSchema" xmlns:xs="http://www.w3.org/2001/XMLSchema" xmlns:p="http://schemas.microsoft.com/office/2006/metadata/properties" xmlns:ns1="http://schemas.microsoft.com/sharepoint/v3" targetNamespace="http://schemas.microsoft.com/office/2006/metadata/properties" ma:root="true" ma:fieldsID="c8300d9c79bf1aa3c580950d94f1f81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 ma:hidden="true" ma:internalName="PublishingStartDate">
      <xsd:simpleType>
        <xsd:restriction base="dms:Unknown"/>
      </xsd:simpleType>
    </xsd:element>
    <xsd:element name="PublishingExpirationDate" ma:index="9" nillable="true" ma:displayName="מתזמן תאריך סיום"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958441A8-976D-4565-BC6B-0FBF043FDC66}"/>
</file>

<file path=customXml/itemProps2.xml><?xml version="1.0" encoding="utf-8"?>
<ds:datastoreItem xmlns:ds="http://schemas.openxmlformats.org/officeDocument/2006/customXml" ds:itemID="{98EE9594-184D-47E1-BC91-F710F297EDAE}"/>
</file>

<file path=customXml/itemProps3.xml><?xml version="1.0" encoding="utf-8"?>
<ds:datastoreItem xmlns:ds="http://schemas.openxmlformats.org/officeDocument/2006/customXml" ds:itemID="{25D16051-7EFD-49F3-B44A-161D835C6CD6}"/>
</file>

<file path=docProps/app.xml><?xml version="1.0" encoding="utf-8"?>
<Properties xmlns="http://schemas.openxmlformats.org/officeDocument/2006/extended-properties" xmlns:vt="http://schemas.openxmlformats.org/officeDocument/2006/docPropsVTypes">
  <Template>Median</Template>
  <TotalTime>1196</TotalTime>
  <Words>1892</Words>
  <Application>Microsoft Office PowerPoint</Application>
  <PresentationFormat>On-screen Show (4:3)</PresentationFormat>
  <Paragraphs>255</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Hit the Ground Running! </vt:lpstr>
      <vt:lpstr>245 10 Creating RDA bibliographic records in MARC : $b a walkthrough. $n Part 1, $p Score / $c</vt:lpstr>
      <vt:lpstr>PowerPoint Presentation</vt:lpstr>
      <vt:lpstr>MARC record</vt:lpstr>
      <vt:lpstr>MARC record</vt:lpstr>
      <vt:lpstr>Same old OCLC work form, but slightly different coding</vt:lpstr>
      <vt:lpstr>MARC 02X</vt:lpstr>
      <vt:lpstr>MARC 2XX</vt:lpstr>
      <vt:lpstr>MARC 2XX</vt:lpstr>
      <vt:lpstr>MARC 2XX</vt:lpstr>
      <vt:lpstr>MARC 2XX</vt:lpstr>
      <vt:lpstr>MARC 2XX</vt:lpstr>
      <vt:lpstr>MARC 2XX</vt:lpstr>
      <vt:lpstr>MARC 5XX notes</vt:lpstr>
      <vt:lpstr>MARC 3XX</vt:lpstr>
      <vt:lpstr>MARC 3XX</vt:lpstr>
      <vt:lpstr>MARC 5XX notes</vt:lpstr>
      <vt:lpstr>Authorized access points</vt:lpstr>
      <vt:lpstr>Authorized access points</vt:lpstr>
      <vt:lpstr>Authorized access points</vt:lpstr>
      <vt:lpstr>Subject headings</vt:lpstr>
      <vt:lpstr>MARC record</vt:lpstr>
      <vt:lpstr>MARC record</vt:lpstr>
    </vt:vector>
  </TitlesOfParts>
  <Company>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NLI</cp:lastModifiedBy>
  <cp:revision>133</cp:revision>
  <dcterms:created xsi:type="dcterms:W3CDTF">2013-02-01T14:21:29Z</dcterms:created>
  <dcterms:modified xsi:type="dcterms:W3CDTF">2013-08-12T13:03:28Z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15500</vt:r8>
  </property>
  <property fmtid="{D5CDD505-2E9C-101B-9397-08002B2CF9AE}" pid="3" name="TemplateUrl">
    <vt:lpwstr/>
  </property>
  <property fmtid="{D5CDD505-2E9C-101B-9397-08002B2CF9AE}" pid="4" name="_MarkAsFinal">
    <vt:bool>true</vt:bool>
  </property>
  <property fmtid="{D5CDD505-2E9C-101B-9397-08002B2CF9AE}" pid="5" name="xd_Signature">
    <vt:bool>false</vt:bool>
  </property>
  <property fmtid="{D5CDD505-2E9C-101B-9397-08002B2CF9AE}" pid="6" name="xd_ProgID">
    <vt:lpwstr/>
  </property>
  <property fmtid="{D5CDD505-2E9C-101B-9397-08002B2CF9AE}" pid="7" name="ContentTypeId">
    <vt:lpwstr>0x010100C75F444198B0C746A88032C9598EADE0</vt:lpwstr>
  </property>
  <property fmtid="{D5CDD505-2E9C-101B-9397-08002B2CF9AE}" pid="8" name="_SourceUrl">
    <vt:lpwstr/>
  </property>
  <property fmtid="{D5CDD505-2E9C-101B-9397-08002B2CF9AE}" pid="9" name="_SharedFileIndex">
    <vt:lpwstr/>
  </property>
</Properties>
</file>