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29.xml" ContentType="application/vnd.openxmlformats-officedocument.presentationml.slide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93" r:id="rId3"/>
    <p:sldId id="294" r:id="rId4"/>
    <p:sldId id="295" r:id="rId5"/>
    <p:sldId id="257" r:id="rId6"/>
    <p:sldId id="260" r:id="rId7"/>
    <p:sldId id="259" r:id="rId8"/>
    <p:sldId id="261" r:id="rId9"/>
    <p:sldId id="271" r:id="rId10"/>
    <p:sldId id="262" r:id="rId11"/>
    <p:sldId id="264" r:id="rId12"/>
    <p:sldId id="265" r:id="rId13"/>
    <p:sldId id="270" r:id="rId14"/>
    <p:sldId id="278" r:id="rId15"/>
    <p:sldId id="279" r:id="rId16"/>
    <p:sldId id="280" r:id="rId17"/>
    <p:sldId id="301" r:id="rId18"/>
    <p:sldId id="272" r:id="rId19"/>
    <p:sldId id="296" r:id="rId20"/>
    <p:sldId id="297" r:id="rId21"/>
    <p:sldId id="281" r:id="rId22"/>
    <p:sldId id="282" r:id="rId23"/>
    <p:sldId id="302" r:id="rId24"/>
    <p:sldId id="290" r:id="rId25"/>
    <p:sldId id="298" r:id="rId26"/>
    <p:sldId id="299" r:id="rId27"/>
    <p:sldId id="292" r:id="rId28"/>
    <p:sldId id="303" r:id="rId29"/>
    <p:sldId id="285" r:id="rId30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6" d="100"/>
          <a:sy n="76" d="100"/>
        </p:scale>
        <p:origin x="-33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11137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7696200" cy="4525963"/>
          </a:xfrm>
        </p:spPr>
        <p:txBody>
          <a:bodyPr/>
          <a:lstStyle>
            <a:lvl1pPr>
              <a:buFont typeface="Wingdings" pitchFamily="2" charset="2"/>
              <a:buChar char="q"/>
              <a:defRPr/>
            </a:lvl1pPr>
            <a:lvl2pPr>
              <a:buFont typeface="Wingdings" pitchFamily="2" charset="2"/>
              <a:buChar char="§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A689D-796A-4892-8F7B-80ECF9020B4E}" type="datetimeFigureOut">
              <a:rPr lang="he-IL" smtClean="0"/>
              <a:pPr/>
              <a:t>ח'/אדר ב/תשע"ד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3D89D-334A-4D28-BF5F-A1D9D19A3EC2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ardena@univ.haifa.ac.i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oc.gov/marc/languages/langhome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908720"/>
            <a:ext cx="7772400" cy="2520281"/>
          </a:xfrm>
        </p:spPr>
        <p:txBody>
          <a:bodyPr>
            <a:normAutofit fontScale="90000"/>
          </a:bodyPr>
          <a:lstStyle/>
          <a:p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זיהויים</a:t>
            </a:r>
            <a:b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Authorized </a:t>
            </a:r>
            <a: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access point</a:t>
            </a:r>
            <a:br>
              <a:rPr lang="en-US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he-IL" sz="36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נקודת גישה מוסמכת </a:t>
            </a:r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933056"/>
            <a:ext cx="6400800" cy="2016224"/>
          </a:xfrm>
        </p:spPr>
        <p:txBody>
          <a:bodyPr>
            <a:normAutofit/>
          </a:bodyPr>
          <a:lstStyle/>
          <a:p>
            <a:endParaRPr lang="he-IL" dirty="0" smtClean="0">
              <a:solidFill>
                <a:schemeClr val="tx1"/>
              </a:solidFill>
            </a:endParaRPr>
          </a:p>
          <a:p>
            <a:r>
              <a:rPr lang="he-IL" sz="2400" dirty="0" smtClean="0">
                <a:solidFill>
                  <a:schemeClr val="tx1"/>
                </a:solidFill>
              </a:rPr>
              <a:t>ירדנה לוינברג</a:t>
            </a:r>
          </a:p>
          <a:p>
            <a:r>
              <a:rPr lang="en-US" sz="2400" dirty="0" smtClean="0">
                <a:solidFill>
                  <a:schemeClr val="tx1"/>
                </a:solidFill>
                <a:hlinkClick r:id="rId2"/>
              </a:rPr>
              <a:t>yardena@univ.haifa.ac.il</a:t>
            </a:r>
            <a:endParaRPr lang="en-US" sz="2400" dirty="0" smtClean="0">
              <a:solidFill>
                <a:schemeClr val="tx1"/>
              </a:solidFill>
            </a:endParaRPr>
          </a:p>
          <a:p>
            <a:r>
              <a:rPr lang="he-IL" sz="2400" dirty="0" smtClean="0">
                <a:solidFill>
                  <a:schemeClr val="tx1"/>
                </a:solidFill>
              </a:rPr>
              <a:t>מרץ 2014</a:t>
            </a:r>
          </a:p>
          <a:p>
            <a:endParaRPr lang="he-IL" sz="1900" dirty="0" smtClean="0">
              <a:solidFill>
                <a:schemeClr val="tx1"/>
              </a:solidFill>
            </a:endParaRP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696200" cy="836712"/>
          </a:xfrm>
        </p:spPr>
        <p:txBody>
          <a:bodyPr>
            <a:normAutofit fontScale="90000"/>
          </a:bodyPr>
          <a:lstStyle/>
          <a:p>
            <a:r>
              <a:rPr lang="he-IL" dirty="0" smtClean="0"/>
              <a:t/>
            </a:r>
            <a:br>
              <a:rPr lang="he-IL" dirty="0" smtClean="0"/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046 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תאריכים מקודדים</a:t>
            </a:r>
            <a:r>
              <a:rPr lang="en-US" dirty="0" smtClean="0"/>
              <a:t/>
            </a:r>
            <a:br>
              <a:rPr lang="en-US" dirty="0" smtClean="0"/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4704"/>
            <a:ext cx="7696200" cy="5361459"/>
          </a:xfrm>
        </p:spPr>
        <p:txBody>
          <a:bodyPr>
            <a:normAutofit fontScale="62500" lnSpcReduction="20000"/>
          </a:bodyPr>
          <a:lstStyle/>
          <a:p>
            <a:pPr lvl="1"/>
            <a:r>
              <a:rPr lang="en-US" sz="2200" b="1" dirty="0" smtClean="0">
                <a:solidFill>
                  <a:schemeClr val="tx2"/>
                </a:solidFill>
              </a:rPr>
              <a:t>$f</a:t>
            </a:r>
            <a:r>
              <a:rPr lang="en-US" sz="2200" dirty="0" smtClean="0"/>
              <a:t> </a:t>
            </a:r>
            <a:r>
              <a:rPr lang="he-IL" sz="2200" dirty="0" smtClean="0"/>
              <a:t> תאריך לידה (אנשים)</a:t>
            </a:r>
            <a:endParaRPr lang="en-US" sz="2200" dirty="0" smtClean="0"/>
          </a:p>
          <a:p>
            <a:pPr lvl="1"/>
            <a:r>
              <a:rPr lang="en-US" sz="2200" b="1" dirty="0" smtClean="0">
                <a:solidFill>
                  <a:schemeClr val="tx2"/>
                </a:solidFill>
              </a:rPr>
              <a:t>$g</a:t>
            </a:r>
            <a:r>
              <a:rPr lang="en-US" sz="2200" dirty="0" smtClean="0"/>
              <a:t> </a:t>
            </a:r>
            <a:r>
              <a:rPr lang="he-IL" sz="2200" dirty="0" smtClean="0"/>
              <a:t> תאריך פטירה (אנשים)</a:t>
            </a:r>
            <a:endParaRPr lang="en-US" sz="2200" dirty="0" smtClean="0"/>
          </a:p>
          <a:p>
            <a:pPr lvl="1"/>
            <a:r>
              <a:rPr lang="en-US" sz="2200" b="1" dirty="0" smtClean="0">
                <a:solidFill>
                  <a:schemeClr val="tx2"/>
                </a:solidFill>
              </a:rPr>
              <a:t>$k</a:t>
            </a:r>
            <a:r>
              <a:rPr lang="en-US" sz="2200" dirty="0" smtClean="0"/>
              <a:t> </a:t>
            </a:r>
            <a:r>
              <a:rPr lang="he-IL" sz="2200" dirty="0" smtClean="0"/>
              <a:t> תאריך התחלת היצירה (יצירה)</a:t>
            </a:r>
            <a:endParaRPr lang="en-US" sz="2200" dirty="0" smtClean="0"/>
          </a:p>
          <a:p>
            <a:pPr lvl="1"/>
            <a:r>
              <a:rPr lang="en-US" sz="2200" b="1" dirty="0" smtClean="0">
                <a:solidFill>
                  <a:schemeClr val="tx2"/>
                </a:solidFill>
              </a:rPr>
              <a:t>$l</a:t>
            </a:r>
            <a:r>
              <a:rPr lang="en-US" sz="2200" dirty="0" smtClean="0"/>
              <a:t> </a:t>
            </a:r>
            <a:r>
              <a:rPr lang="he-IL" sz="2200" dirty="0" smtClean="0"/>
              <a:t> תאריך סוף היצירה (יצירה)</a:t>
            </a:r>
            <a:endParaRPr lang="en-US" sz="2200" dirty="0" smtClean="0"/>
          </a:p>
          <a:p>
            <a:pPr lvl="1"/>
            <a:r>
              <a:rPr lang="en-US" sz="2200" b="1" dirty="0" smtClean="0">
                <a:solidFill>
                  <a:schemeClr val="tx2"/>
                </a:solidFill>
              </a:rPr>
              <a:t>$s</a:t>
            </a:r>
            <a:r>
              <a:rPr lang="en-US" sz="2200" dirty="0" smtClean="0"/>
              <a:t> </a:t>
            </a:r>
            <a:r>
              <a:rPr lang="he-IL" sz="2200" dirty="0" smtClean="0"/>
              <a:t> תקופת ההתחלה (תאגיד)</a:t>
            </a:r>
            <a:endParaRPr lang="en-US" sz="2200" dirty="0" smtClean="0"/>
          </a:p>
          <a:p>
            <a:pPr lvl="1"/>
            <a:r>
              <a:rPr lang="en-US" sz="2200" b="1" dirty="0" smtClean="0">
                <a:solidFill>
                  <a:schemeClr val="tx2"/>
                </a:solidFill>
              </a:rPr>
              <a:t>$t</a:t>
            </a:r>
            <a:r>
              <a:rPr lang="en-US" sz="2200" dirty="0" smtClean="0"/>
              <a:t> </a:t>
            </a:r>
            <a:r>
              <a:rPr lang="he-IL" sz="2200" dirty="0" smtClean="0"/>
              <a:t> תקופת הסיום  (תאגיד)</a:t>
            </a:r>
            <a:endParaRPr lang="en-US" sz="2200" dirty="0" smtClean="0"/>
          </a:p>
          <a:p>
            <a:pPr lvl="1"/>
            <a:r>
              <a:rPr lang="en-US" sz="2200" b="1" dirty="0" smtClean="0">
                <a:solidFill>
                  <a:schemeClr val="tx2"/>
                </a:solidFill>
              </a:rPr>
              <a:t>$2 </a:t>
            </a:r>
            <a:r>
              <a:rPr lang="he-IL" sz="2200" b="1" dirty="0" smtClean="0">
                <a:solidFill>
                  <a:schemeClr val="tx2"/>
                </a:solidFill>
              </a:rPr>
              <a:t> </a:t>
            </a:r>
            <a:r>
              <a:rPr lang="he-IL" sz="2200" dirty="0" smtClean="0"/>
              <a:t>מקור</a:t>
            </a:r>
          </a:p>
          <a:p>
            <a:pPr lvl="1">
              <a:buNone/>
            </a:pPr>
            <a:endParaRPr lang="he-IL" sz="2200" dirty="0" smtClean="0"/>
          </a:p>
          <a:p>
            <a:pPr marL="457200" lvl="1" indent="0">
              <a:buFont typeface="Arial" pitchFamily="34" charset="0"/>
              <a:buNone/>
            </a:pPr>
            <a:r>
              <a:rPr lang="he-IL" sz="2600" dirty="0" smtClean="0"/>
              <a:t>מבנה התאריך (לפי פורמט </a:t>
            </a:r>
            <a:r>
              <a:rPr lang="en-US" sz="2600" dirty="0" smtClean="0"/>
              <a:t>: (ISO 8601 </a:t>
            </a:r>
          </a:p>
          <a:p>
            <a:pPr marL="457200" lvl="1" indent="0">
              <a:buFont typeface="Arial" pitchFamily="34" charset="0"/>
              <a:buNone/>
            </a:pPr>
            <a:r>
              <a:rPr lang="he-IL" sz="2200" dirty="0" smtClean="0"/>
              <a:t>מאה: </a:t>
            </a:r>
            <a:r>
              <a:rPr lang="en-US" sz="2200" dirty="0" err="1" smtClean="0"/>
              <a:t>yy</a:t>
            </a:r>
            <a:r>
              <a:rPr lang="en-US" sz="2200" dirty="0" smtClean="0"/>
              <a:t>: 20 </a:t>
            </a:r>
            <a:r>
              <a:rPr lang="he-IL" sz="2200" dirty="0" smtClean="0"/>
              <a:t> - (שתי הספרות הראשונות של המאה)</a:t>
            </a:r>
            <a:r>
              <a:rPr lang="en-US" sz="2200" dirty="0" smtClean="0">
                <a:solidFill>
                  <a:schemeClr val="tx2"/>
                </a:solidFill>
              </a:rPr>
              <a:t>21st century </a:t>
            </a:r>
            <a:r>
              <a:rPr lang="he-IL" sz="2200" dirty="0" smtClean="0">
                <a:solidFill>
                  <a:schemeClr val="tx2"/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he-IL" sz="2200" dirty="0" smtClean="0"/>
              <a:t>שנה בלבד: </a:t>
            </a:r>
            <a:r>
              <a:rPr lang="en-US" sz="2200" dirty="0" err="1" smtClean="0"/>
              <a:t>yyyy</a:t>
            </a:r>
            <a:r>
              <a:rPr lang="en-US" sz="2200" dirty="0" smtClean="0"/>
              <a:t>: </a:t>
            </a:r>
            <a:r>
              <a:rPr lang="en-US" sz="2200" dirty="0" smtClean="0">
                <a:solidFill>
                  <a:schemeClr val="tx2"/>
                </a:solidFill>
              </a:rPr>
              <a:t>2012</a:t>
            </a:r>
            <a:endParaRPr lang="he-IL" sz="2200" dirty="0" smtClean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he-IL" sz="2200" dirty="0" smtClean="0"/>
              <a:t>שנה וחודש: </a:t>
            </a:r>
            <a:r>
              <a:rPr lang="en-US" sz="2200" dirty="0" err="1" smtClean="0"/>
              <a:t>yyyy</a:t>
            </a:r>
            <a:r>
              <a:rPr lang="en-US" sz="2200" dirty="0" smtClean="0"/>
              <a:t>-mm: </a:t>
            </a:r>
            <a:r>
              <a:rPr lang="en-US" sz="2200" dirty="0" smtClean="0">
                <a:solidFill>
                  <a:schemeClr val="tx2"/>
                </a:solidFill>
              </a:rPr>
              <a:t>2012-01</a:t>
            </a:r>
            <a:endParaRPr lang="he-IL" sz="2200" dirty="0" smtClean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he-IL" sz="2200" dirty="0" smtClean="0"/>
              <a:t>שנה חודש יום: </a:t>
            </a:r>
            <a:r>
              <a:rPr lang="en-US" sz="2200" dirty="0" err="1" smtClean="0"/>
              <a:t>yyyymmdd</a:t>
            </a:r>
            <a:r>
              <a:rPr lang="en-US" sz="2200" dirty="0" smtClean="0"/>
              <a:t>: </a:t>
            </a:r>
            <a:r>
              <a:rPr lang="en-US" sz="2200" dirty="0" smtClean="0">
                <a:solidFill>
                  <a:schemeClr val="tx2"/>
                </a:solidFill>
              </a:rPr>
              <a:t>20120113</a:t>
            </a:r>
            <a:endParaRPr lang="he-IL" sz="2200" dirty="0" smtClean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endParaRPr lang="he-IL" sz="2500" dirty="0" smtClean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lang="he-IL" sz="2500" dirty="0" smtClean="0"/>
              <a:t>תאריכים לפני 1000: האלפים והמאות ייוצגו תמיד ע"י 0</a:t>
            </a:r>
          </a:p>
          <a:p>
            <a:pPr marL="1200150" lvl="2" indent="-342900"/>
            <a:r>
              <a:rPr lang="en-US" sz="2200" dirty="0" smtClean="0">
                <a:solidFill>
                  <a:schemeClr val="tx2"/>
                </a:solidFill>
              </a:rPr>
              <a:t>0951 = 951 A.D.</a:t>
            </a:r>
          </a:p>
          <a:p>
            <a:pPr marL="1200150" lvl="2" indent="-342900"/>
            <a:r>
              <a:rPr lang="en-US" sz="2200" dirty="0" smtClean="0">
                <a:solidFill>
                  <a:schemeClr val="tx2"/>
                </a:solidFill>
              </a:rPr>
              <a:t>01 = 2nd century A.D.</a:t>
            </a:r>
          </a:p>
          <a:p>
            <a:pPr marL="1200150" lvl="2" indent="-342900"/>
            <a:r>
              <a:rPr lang="en-US" sz="2200" dirty="0" smtClean="0">
                <a:solidFill>
                  <a:schemeClr val="tx2"/>
                </a:solidFill>
              </a:rPr>
              <a:t>00 = 1st century A.D.</a:t>
            </a:r>
          </a:p>
          <a:p>
            <a:pPr marL="457200" lvl="1" indent="0">
              <a:buFont typeface="Arial" pitchFamily="34" charset="0"/>
              <a:buNone/>
            </a:pPr>
            <a:endParaRPr lang="he-IL" sz="2400" dirty="0" smtClean="0"/>
          </a:p>
          <a:p>
            <a:pPr marL="457200" lvl="1" indent="0">
              <a:buFont typeface="Arial" pitchFamily="34" charset="0"/>
              <a:buNone/>
            </a:pPr>
            <a:r>
              <a:rPr lang="he-IL" sz="2400" dirty="0" smtClean="0"/>
              <a:t>תאריכים לפני הספירה: </a:t>
            </a:r>
            <a:endParaRPr lang="en-US" sz="2400" dirty="0" smtClean="0"/>
          </a:p>
          <a:p>
            <a:pPr marL="1200150" lvl="2" indent="-342900"/>
            <a:r>
              <a:rPr lang="he-IL" sz="2200" dirty="0" smtClean="0"/>
              <a:t>יש לרשום סימן מינוס</a:t>
            </a:r>
            <a:endParaRPr lang="en-US" sz="2200" dirty="0" smtClean="0"/>
          </a:p>
          <a:p>
            <a:pPr marL="1200150" lvl="2" indent="-342900"/>
            <a:r>
              <a:rPr lang="he-IL" sz="2200" dirty="0" smtClean="0"/>
              <a:t>יש להחסיר שנה כי לא הייתה שנת-0</a:t>
            </a:r>
            <a:endParaRPr lang="en-US" sz="2200" dirty="0" smtClean="0"/>
          </a:p>
          <a:p>
            <a:pPr marL="1657350" lvl="3" indent="-342900"/>
            <a:r>
              <a:rPr lang="en-US" sz="2200" dirty="0" smtClean="0">
                <a:solidFill>
                  <a:schemeClr val="tx2"/>
                </a:solidFill>
              </a:rPr>
              <a:t>-0046 = 47 B.C.</a:t>
            </a:r>
          </a:p>
          <a:p>
            <a:pPr marL="1657350" lvl="3" indent="-342900"/>
            <a:r>
              <a:rPr lang="en-US" sz="2200" dirty="0" smtClean="0">
                <a:solidFill>
                  <a:schemeClr val="tx2"/>
                </a:solidFill>
              </a:rPr>
              <a:t>-00 = 1st century B.C.</a:t>
            </a:r>
          </a:p>
          <a:p>
            <a:pPr marL="857250" lvl="2" indent="0">
              <a:buNone/>
            </a:pPr>
            <a:endParaRPr lang="he-IL" sz="2100" dirty="0" smtClean="0"/>
          </a:p>
          <a:p>
            <a:pPr marL="857250" lvl="2" indent="0">
              <a:buNone/>
            </a:pPr>
            <a:endParaRPr lang="en-US" sz="2100" dirty="0" smtClean="0"/>
          </a:p>
          <a:p>
            <a:endParaRPr lang="he-I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696200" cy="1052736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3XX </a:t>
            </a:r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רכיבי 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RDA</a:t>
            </a:r>
            <a:endParaRPr lang="he-I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4744"/>
            <a:ext cx="7696200" cy="5001419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>
                <a:solidFill>
                  <a:schemeClr val="tx2"/>
                </a:solidFill>
              </a:rPr>
              <a:t>370</a:t>
            </a:r>
            <a:r>
              <a:rPr lang="en-US" sz="2800" dirty="0" smtClean="0"/>
              <a:t> </a:t>
            </a:r>
            <a:r>
              <a:rPr lang="he-IL" sz="2800" dirty="0" smtClean="0"/>
              <a:t>- שיוך גיאוגרפי (</a:t>
            </a:r>
            <a:r>
              <a:rPr lang="en-US" sz="2800" dirty="0" smtClean="0"/>
              <a:t>Associated Place</a:t>
            </a:r>
            <a:r>
              <a:rPr lang="he-IL" sz="2800" dirty="0" smtClean="0"/>
              <a:t>)</a:t>
            </a:r>
            <a:r>
              <a:rPr lang="en-US" sz="2800" dirty="0" smtClean="0"/>
              <a:t> 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b="1" dirty="0" smtClean="0">
                <a:solidFill>
                  <a:schemeClr val="tx2"/>
                </a:solidFill>
              </a:rPr>
              <a:t>$a</a:t>
            </a:r>
            <a:r>
              <a:rPr lang="en-US" sz="2400" dirty="0" smtClean="0"/>
              <a:t> </a:t>
            </a:r>
            <a:r>
              <a:rPr lang="he-IL" sz="2400" dirty="0" smtClean="0"/>
              <a:t>-מקום לידה (אנשים)</a:t>
            </a:r>
            <a:endParaRPr lang="en-US" sz="2400" dirty="0" smtClean="0"/>
          </a:p>
          <a:p>
            <a:pPr lvl="1"/>
            <a:r>
              <a:rPr lang="en-US" sz="2400" b="1" dirty="0" smtClean="0">
                <a:solidFill>
                  <a:schemeClr val="tx2"/>
                </a:solidFill>
              </a:rPr>
              <a:t>$b</a:t>
            </a:r>
            <a:r>
              <a:rPr lang="en-US" sz="2400" dirty="0" smtClean="0"/>
              <a:t> </a:t>
            </a:r>
            <a:r>
              <a:rPr lang="he-IL" sz="2400" dirty="0" smtClean="0"/>
              <a:t>-מקום פטירה </a:t>
            </a:r>
            <a:r>
              <a:rPr lang="he-IL" sz="2400" dirty="0"/>
              <a:t>(</a:t>
            </a:r>
            <a:r>
              <a:rPr lang="he-IL" sz="2400" dirty="0" smtClean="0"/>
              <a:t>אנשים)</a:t>
            </a:r>
            <a:endParaRPr lang="en-US" sz="2400" dirty="0"/>
          </a:p>
          <a:p>
            <a:pPr lvl="1"/>
            <a:r>
              <a:rPr lang="en-US" sz="2400" b="1" dirty="0" smtClean="0">
                <a:solidFill>
                  <a:schemeClr val="tx2"/>
                </a:solidFill>
              </a:rPr>
              <a:t>$c</a:t>
            </a:r>
            <a:r>
              <a:rPr lang="en-US" sz="2400" dirty="0" smtClean="0"/>
              <a:t> </a:t>
            </a:r>
            <a:r>
              <a:rPr lang="he-IL" sz="2400" dirty="0" smtClean="0"/>
              <a:t>-מדינה</a:t>
            </a:r>
            <a:r>
              <a:rPr lang="en-US" sz="2400" dirty="0" smtClean="0"/>
              <a:t> </a:t>
            </a:r>
            <a:r>
              <a:rPr lang="he-IL" sz="2400" dirty="0"/>
              <a:t>(</a:t>
            </a:r>
            <a:r>
              <a:rPr lang="he-IL" sz="2400" dirty="0" smtClean="0"/>
              <a:t>אנשים, משפחה, תאגיד, יצירה)</a:t>
            </a:r>
            <a:endParaRPr lang="en-US" sz="2400" dirty="0"/>
          </a:p>
          <a:p>
            <a:pPr lvl="1"/>
            <a:r>
              <a:rPr lang="en-US" sz="2400" b="1" dirty="0" smtClean="0">
                <a:solidFill>
                  <a:schemeClr val="tx2"/>
                </a:solidFill>
              </a:rPr>
              <a:t>$e</a:t>
            </a:r>
            <a:r>
              <a:rPr lang="en-US" sz="2400" dirty="0" smtClean="0"/>
              <a:t> </a:t>
            </a:r>
            <a:r>
              <a:rPr lang="he-IL" sz="2400" dirty="0" smtClean="0"/>
              <a:t>-מקום מגורים, מפקדה, </a:t>
            </a:r>
            <a:r>
              <a:rPr lang="he-IL" sz="2400" dirty="0"/>
              <a:t>מנהלה (</a:t>
            </a:r>
            <a:r>
              <a:rPr lang="he-IL" sz="2400" dirty="0" smtClean="0"/>
              <a:t>אנשים, תאגיד, כנס)</a:t>
            </a:r>
            <a:endParaRPr lang="en-US" sz="2400" dirty="0"/>
          </a:p>
          <a:p>
            <a:pPr lvl="1"/>
            <a:r>
              <a:rPr lang="en-US" sz="2400" b="1" dirty="0" smtClean="0">
                <a:solidFill>
                  <a:schemeClr val="tx2"/>
                </a:solidFill>
              </a:rPr>
              <a:t>$f</a:t>
            </a:r>
            <a:r>
              <a:rPr lang="en-US" sz="2400" dirty="0" smtClean="0"/>
              <a:t> </a:t>
            </a:r>
            <a:r>
              <a:rPr lang="he-IL" sz="2400" dirty="0" smtClean="0"/>
              <a:t>-מקומות קשורים </a:t>
            </a:r>
            <a:r>
              <a:rPr lang="he-IL" sz="2400" dirty="0"/>
              <a:t>נוספים (אנשים, משפחה, תאגיד, </a:t>
            </a:r>
            <a:r>
              <a:rPr lang="he-IL" sz="2400" dirty="0" smtClean="0"/>
              <a:t>יצירה, ביטוי)</a:t>
            </a:r>
            <a:endParaRPr lang="en-US" sz="2400" dirty="0"/>
          </a:p>
          <a:p>
            <a:pPr lvl="1"/>
            <a:r>
              <a:rPr lang="en-US" sz="2400" b="1" dirty="0" smtClean="0">
                <a:solidFill>
                  <a:schemeClr val="tx2"/>
                </a:solidFill>
              </a:rPr>
              <a:t>$g</a:t>
            </a:r>
            <a:r>
              <a:rPr lang="en-US" sz="2400" dirty="0" smtClean="0"/>
              <a:t> </a:t>
            </a:r>
            <a:r>
              <a:rPr lang="he-IL" sz="2400" dirty="0" smtClean="0"/>
              <a:t>- מקום בו נוצרה  היצירה (יצירה (כותר מועדף))</a:t>
            </a:r>
            <a:endParaRPr lang="en-US" sz="2400" dirty="0" smtClean="0"/>
          </a:p>
          <a:p>
            <a:pPr lvl="1"/>
            <a:r>
              <a:rPr lang="en-US" sz="2400" b="1" dirty="0" smtClean="0">
                <a:solidFill>
                  <a:schemeClr val="tx2"/>
                </a:solidFill>
              </a:rPr>
              <a:t>$s</a:t>
            </a:r>
            <a:r>
              <a:rPr lang="en-US" sz="2400" dirty="0" smtClean="0"/>
              <a:t> </a:t>
            </a:r>
            <a:r>
              <a:rPr lang="he-IL" sz="2400" dirty="0" smtClean="0"/>
              <a:t>-תקופת </a:t>
            </a:r>
            <a:r>
              <a:rPr lang="he-IL" sz="2400" dirty="0"/>
              <a:t>ההתחלה (אנשים, משפחה, תאגיד, </a:t>
            </a:r>
            <a:r>
              <a:rPr lang="he-IL" sz="2400" dirty="0" smtClean="0"/>
              <a:t>יצירה, ביטוי)</a:t>
            </a:r>
            <a:endParaRPr lang="en-US" sz="2400" dirty="0"/>
          </a:p>
          <a:p>
            <a:pPr lvl="1"/>
            <a:r>
              <a:rPr lang="en-US" sz="2400" b="1" dirty="0" smtClean="0">
                <a:solidFill>
                  <a:schemeClr val="tx2"/>
                </a:solidFill>
              </a:rPr>
              <a:t>$t </a:t>
            </a:r>
            <a:r>
              <a:rPr lang="he-IL" sz="2400" dirty="0" smtClean="0"/>
              <a:t>-תקופת </a:t>
            </a:r>
            <a:r>
              <a:rPr lang="he-IL" sz="2400" dirty="0"/>
              <a:t>הסיום (אנשים, משפחה, תאגיד, </a:t>
            </a:r>
            <a:r>
              <a:rPr lang="he-IL" sz="2400" dirty="0" smtClean="0"/>
              <a:t>יצירה, ביטוי)</a:t>
            </a:r>
            <a:endParaRPr lang="en-US" sz="2400" dirty="0"/>
          </a:p>
          <a:p>
            <a:pPr lvl="1"/>
            <a:r>
              <a:rPr lang="en-US" sz="2400" dirty="0" smtClean="0"/>
              <a:t>$2 </a:t>
            </a:r>
            <a:r>
              <a:rPr lang="he-IL" sz="2400" dirty="0" smtClean="0"/>
              <a:t>-מקור</a:t>
            </a:r>
          </a:p>
          <a:p>
            <a:pPr lvl="1">
              <a:buNone/>
            </a:pPr>
            <a:r>
              <a:rPr lang="he-IL" sz="2400" dirty="0" smtClean="0"/>
              <a:t>*שמות מקומות יצוינו: עיר, מדינה (אפשר לרשום את המקום כפי שמופיע ב-</a:t>
            </a:r>
            <a:r>
              <a:rPr lang="en-US" sz="2400" dirty="0" smtClean="0"/>
              <a:t>LCH</a:t>
            </a:r>
            <a:r>
              <a:rPr lang="he-IL" sz="2400" dirty="0" smtClean="0"/>
              <a:t> עם שם המדינה בסוגריים ולהוסיף: </a:t>
            </a:r>
            <a:r>
              <a:rPr lang="en-US" altLang="he-IL" sz="2400" dirty="0"/>
              <a:t>$2 </a:t>
            </a:r>
            <a:r>
              <a:rPr lang="en-US" altLang="he-IL" sz="2400" dirty="0" err="1"/>
              <a:t>lcsh</a:t>
            </a:r>
            <a:r>
              <a:rPr lang="he-IL" sz="2400" dirty="0" smtClean="0"/>
              <a:t>)</a:t>
            </a:r>
          </a:p>
          <a:p>
            <a:pPr lvl="1">
              <a:buNone/>
            </a:pPr>
            <a:r>
              <a:rPr lang="he-IL" sz="2400" dirty="0" smtClean="0"/>
              <a:t>*שדה 370 יכול להופיע כמה פעמים, תתי שדות יכולים להופיע כמה פעמים בתוך שדה  370 אחד</a:t>
            </a:r>
          </a:p>
          <a:p>
            <a:pPr lvl="1" algn="l" rtl="0">
              <a:buNone/>
            </a:pPr>
            <a:r>
              <a:rPr lang="he-IL" sz="2000" dirty="0" smtClean="0"/>
              <a:t>100</a:t>
            </a:r>
            <a:r>
              <a:rPr lang="en-US" sz="2000" dirty="0" smtClean="0"/>
              <a:t> 1 </a:t>
            </a:r>
            <a:r>
              <a:rPr lang="en-US" sz="2000" b="1" dirty="0" smtClean="0">
                <a:solidFill>
                  <a:schemeClr val="tx2"/>
                </a:solidFill>
              </a:rPr>
              <a:t>$</a:t>
            </a:r>
            <a:r>
              <a:rPr lang="en-US" sz="2000" b="1" dirty="0" err="1" smtClean="0">
                <a:solidFill>
                  <a:schemeClr val="tx2"/>
                </a:solidFill>
              </a:rPr>
              <a:t>a</a:t>
            </a:r>
            <a:r>
              <a:rPr lang="en-US" sz="2000" dirty="0" err="1" smtClean="0"/>
              <a:t>Ondaatje</a:t>
            </a:r>
            <a:r>
              <a:rPr lang="en-US" sz="2000" dirty="0"/>
              <a:t>, Michael</a:t>
            </a:r>
            <a:r>
              <a:rPr lang="en-US" sz="2000" b="1" dirty="0">
                <a:solidFill>
                  <a:schemeClr val="tx2"/>
                </a:solidFill>
              </a:rPr>
              <a:t>,$d</a:t>
            </a:r>
            <a:r>
              <a:rPr lang="en-US" sz="2000" dirty="0"/>
              <a:t>1943-</a:t>
            </a:r>
            <a:endParaRPr lang="he-IL" sz="2000" dirty="0" smtClean="0"/>
          </a:p>
          <a:p>
            <a:pPr lvl="1" algn="l" rtl="0">
              <a:buNone/>
            </a:pPr>
            <a:r>
              <a:rPr lang="en-US" sz="2000" dirty="0" smtClean="0"/>
              <a:t>370     </a:t>
            </a:r>
            <a:r>
              <a:rPr lang="en-US" sz="2000" b="1" dirty="0" smtClean="0">
                <a:solidFill>
                  <a:schemeClr val="tx2"/>
                </a:solidFill>
              </a:rPr>
              <a:t>$</a:t>
            </a:r>
            <a:r>
              <a:rPr lang="en-US" sz="2000" b="1" dirty="0" err="1" smtClean="0">
                <a:solidFill>
                  <a:schemeClr val="tx2"/>
                </a:solidFill>
              </a:rPr>
              <a:t>a</a:t>
            </a:r>
            <a:r>
              <a:rPr lang="en-US" sz="2000" dirty="0" err="1" smtClean="0"/>
              <a:t>Colombo</a:t>
            </a:r>
            <a:r>
              <a:rPr lang="en-US" sz="2000" dirty="0"/>
              <a:t>, Sri </a:t>
            </a:r>
            <a:r>
              <a:rPr lang="en-US" sz="2000" dirty="0" smtClean="0"/>
              <a:t>Lanka</a:t>
            </a:r>
          </a:p>
          <a:p>
            <a:pPr lvl="1" algn="l" rtl="0">
              <a:buNone/>
            </a:pPr>
            <a:r>
              <a:rPr lang="en-US" sz="2000" dirty="0" smtClean="0"/>
              <a:t>370     </a:t>
            </a:r>
            <a:r>
              <a:rPr lang="en-US" sz="2000" b="1" dirty="0" smtClean="0">
                <a:solidFill>
                  <a:schemeClr val="tx2"/>
                </a:solidFill>
              </a:rPr>
              <a:t>$</a:t>
            </a:r>
            <a:r>
              <a:rPr lang="en-US" sz="2000" b="1" dirty="0">
                <a:solidFill>
                  <a:schemeClr val="tx2"/>
                </a:solidFill>
              </a:rPr>
              <a:t>e</a:t>
            </a:r>
            <a:r>
              <a:rPr lang="en-US" sz="2000" dirty="0"/>
              <a:t>England</a:t>
            </a:r>
            <a:r>
              <a:rPr lang="en-US" sz="2000" b="1" dirty="0">
                <a:solidFill>
                  <a:schemeClr val="tx2"/>
                </a:solidFill>
              </a:rPr>
              <a:t>$s</a:t>
            </a:r>
            <a:r>
              <a:rPr lang="en-US" sz="2000" dirty="0"/>
              <a:t>1954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chemeClr val="tx2"/>
                </a:solidFill>
              </a:rPr>
              <a:t>$</a:t>
            </a:r>
            <a:r>
              <a:rPr lang="en-US" sz="2000" b="1" dirty="0" smtClean="0">
                <a:solidFill>
                  <a:schemeClr val="tx2"/>
                </a:solidFill>
              </a:rPr>
              <a:t>t</a:t>
            </a:r>
            <a:r>
              <a:rPr lang="en-US" sz="2000" dirty="0" smtClean="0"/>
              <a:t>1962</a:t>
            </a:r>
          </a:p>
          <a:p>
            <a:pPr lvl="1" algn="l" rtl="0">
              <a:buNone/>
            </a:pPr>
            <a:r>
              <a:rPr lang="en-US" sz="2000" dirty="0" smtClean="0"/>
              <a:t>370     </a:t>
            </a:r>
            <a:r>
              <a:rPr lang="en-US" sz="2000" b="1" dirty="0" smtClean="0">
                <a:solidFill>
                  <a:schemeClr val="tx2"/>
                </a:solidFill>
              </a:rPr>
              <a:t>$</a:t>
            </a:r>
            <a:r>
              <a:rPr lang="en-US" sz="2000" b="1" dirty="0" err="1">
                <a:solidFill>
                  <a:schemeClr val="tx2"/>
                </a:solidFill>
              </a:rPr>
              <a:t>c</a:t>
            </a:r>
            <a:r>
              <a:rPr lang="en-US" sz="2000" dirty="0" err="1"/>
              <a:t>Canada</a:t>
            </a:r>
            <a:r>
              <a:rPr lang="en-US" sz="2000" b="1" dirty="0" err="1">
                <a:solidFill>
                  <a:schemeClr val="tx2"/>
                </a:solidFill>
              </a:rPr>
              <a:t>$e</a:t>
            </a:r>
            <a:r>
              <a:rPr lang="en-US" sz="2000" dirty="0" err="1"/>
              <a:t>Canada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chemeClr val="tx2"/>
                </a:solidFill>
              </a:rPr>
              <a:t>$s</a:t>
            </a:r>
            <a:r>
              <a:rPr lang="en-US" sz="2000" dirty="0"/>
              <a:t>1962</a:t>
            </a:r>
            <a:endParaRPr lang="en-US" sz="2000" dirty="0" smtClean="0"/>
          </a:p>
          <a:p>
            <a:pPr marL="457200" lvl="1" indent="0" algn="r">
              <a:buNone/>
            </a:pPr>
            <a:endParaRPr lang="he-IL" sz="2000" i="1" dirty="0" smtClean="0"/>
          </a:p>
          <a:p>
            <a:pPr marL="457200" lvl="1" indent="0" algn="r">
              <a:buNone/>
            </a:pPr>
            <a:r>
              <a:rPr lang="he-IL" sz="2000" i="1" dirty="0" smtClean="0"/>
              <a:t>נולד בקולומבו, סרילנקה, חי באנגליה בשנים 1954-1962, עבר לקנדה ב- 1962</a:t>
            </a:r>
            <a:endParaRPr lang="he-IL" sz="2400" dirty="0" smtClean="0"/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3XX </a:t>
            </a:r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רכיבי 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RDA</a:t>
            </a:r>
            <a:endParaRPr lang="he-I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2"/>
                </a:solidFill>
              </a:rPr>
              <a:t>377</a:t>
            </a:r>
            <a:r>
              <a:rPr lang="en-US" sz="2800" dirty="0" smtClean="0"/>
              <a:t> </a:t>
            </a:r>
            <a:r>
              <a:rPr lang="he-IL" sz="2800" dirty="0" smtClean="0"/>
              <a:t>- שפת פעילות (</a:t>
            </a:r>
            <a:r>
              <a:rPr lang="en-US" sz="2800" dirty="0" smtClean="0"/>
              <a:t>(Associated language</a:t>
            </a:r>
            <a:endParaRPr lang="he-IL" sz="2800" dirty="0" smtClean="0"/>
          </a:p>
          <a:p>
            <a:pPr marL="457200" lvl="1" indent="0">
              <a:buNone/>
              <a:defRPr/>
            </a:pPr>
            <a:r>
              <a:rPr lang="he-IL" sz="1600" dirty="0" smtClean="0"/>
              <a:t>השפה בה הישות משתמשת </a:t>
            </a:r>
          </a:p>
          <a:p>
            <a:pPr marL="457200" lvl="1" indent="0">
              <a:buNone/>
              <a:defRPr/>
            </a:pPr>
            <a:r>
              <a:rPr lang="he-IL" sz="1600" dirty="0" smtClean="0"/>
              <a:t>אנשים</a:t>
            </a:r>
            <a:r>
              <a:rPr lang="he-IL" sz="1600" dirty="0"/>
              <a:t>, משפחות, תאגידים, יצירה</a:t>
            </a:r>
            <a:endParaRPr lang="en-US" sz="1600" dirty="0" smtClean="0"/>
          </a:p>
          <a:p>
            <a:pPr lvl="2"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$a</a:t>
            </a:r>
            <a:r>
              <a:rPr lang="en-US" sz="2000" dirty="0" smtClean="0"/>
              <a:t> </a:t>
            </a:r>
            <a:r>
              <a:rPr lang="he-IL" sz="2000" dirty="0" smtClean="0"/>
              <a:t>- קוד שפה</a:t>
            </a:r>
            <a:endParaRPr lang="en-US" sz="2000" dirty="0" smtClean="0"/>
          </a:p>
          <a:p>
            <a:pPr lvl="2"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$l</a:t>
            </a:r>
            <a:r>
              <a:rPr lang="en-US" sz="2000" dirty="0" smtClean="0"/>
              <a:t> </a:t>
            </a:r>
            <a:r>
              <a:rPr lang="he-IL" sz="2000" dirty="0" smtClean="0"/>
              <a:t>- שם השפה</a:t>
            </a:r>
            <a:endParaRPr lang="en-US" sz="2000" dirty="0" smtClean="0"/>
          </a:p>
          <a:p>
            <a:pPr lvl="2">
              <a:defRPr/>
            </a:pPr>
            <a:r>
              <a:rPr lang="en-US" sz="2000" b="1" dirty="0" smtClean="0">
                <a:solidFill>
                  <a:schemeClr val="tx2"/>
                </a:solidFill>
              </a:rPr>
              <a:t>$2 </a:t>
            </a:r>
            <a:r>
              <a:rPr lang="he-IL" sz="2000" dirty="0" smtClean="0"/>
              <a:t>– מקור</a:t>
            </a:r>
            <a:endParaRPr lang="en-US" sz="2000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sz="2800" dirty="0" smtClean="0"/>
              <a:t>MARC language code</a:t>
            </a:r>
          </a:p>
          <a:p>
            <a:pPr marL="457200" lvl="1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 smtClean="0">
                <a:solidFill>
                  <a:schemeClr val="tx2"/>
                </a:solidFill>
                <a:hlinkClick r:id="rId2"/>
              </a:rPr>
              <a:t>http://www.loc.gov/marc/languages/langhome.html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</a:p>
          <a:p>
            <a:pPr marL="57150" indent="0" algn="l" rtl="0">
              <a:buFont typeface="Arial" pitchFamily="34" charset="0"/>
              <a:buNone/>
              <a:defRPr/>
            </a:pPr>
            <a:endParaRPr lang="en-US" sz="1600" dirty="0" smtClean="0"/>
          </a:p>
          <a:p>
            <a:pPr marL="57150" indent="0" algn="l" rtl="0">
              <a:buFont typeface="Arial" pitchFamily="34" charset="0"/>
              <a:buNone/>
              <a:defRPr/>
            </a:pPr>
            <a:r>
              <a:rPr lang="en-US" sz="1600" dirty="0" smtClean="0"/>
              <a:t>100  1</a:t>
            </a:r>
            <a:r>
              <a:rPr lang="en-US" sz="1600" b="1" dirty="0" smtClean="0">
                <a:solidFill>
                  <a:schemeClr val="tx2"/>
                </a:solidFill>
              </a:rPr>
              <a:t>$a</a:t>
            </a:r>
            <a:r>
              <a:rPr lang="en-US" sz="1600" dirty="0" smtClean="0"/>
              <a:t>Nabokov</a:t>
            </a:r>
            <a:r>
              <a:rPr lang="en-US" sz="1600" dirty="0"/>
              <a:t>, Vladimir,</a:t>
            </a:r>
            <a:r>
              <a:rPr lang="en-US" sz="1600" b="1" dirty="0">
                <a:solidFill>
                  <a:schemeClr val="tx2"/>
                </a:solidFill>
              </a:rPr>
              <a:t>$</a:t>
            </a:r>
            <a:r>
              <a:rPr lang="en-US" sz="1600" b="1" dirty="0" smtClean="0">
                <a:solidFill>
                  <a:schemeClr val="tx2"/>
                </a:solidFill>
              </a:rPr>
              <a:t>d</a:t>
            </a:r>
            <a:r>
              <a:rPr lang="en-US" sz="1600" dirty="0" smtClean="0"/>
              <a:t>1899-1977</a:t>
            </a:r>
          </a:p>
          <a:p>
            <a:pPr marL="57150" indent="0" algn="l" rtl="0">
              <a:buFont typeface="Arial" pitchFamily="34" charset="0"/>
              <a:buNone/>
              <a:defRPr/>
            </a:pPr>
            <a:r>
              <a:rPr lang="en-US" sz="1600" dirty="0" smtClean="0"/>
              <a:t>377    </a:t>
            </a:r>
            <a:r>
              <a:rPr lang="en-US" sz="1600" b="1" dirty="0" smtClean="0">
                <a:solidFill>
                  <a:schemeClr val="tx2"/>
                </a:solidFill>
              </a:rPr>
              <a:t>$</a:t>
            </a:r>
            <a:r>
              <a:rPr lang="en-US" sz="1600" b="1" dirty="0" err="1">
                <a:solidFill>
                  <a:schemeClr val="tx2"/>
                </a:solidFill>
              </a:rPr>
              <a:t>a</a:t>
            </a:r>
            <a:r>
              <a:rPr lang="en-US" sz="1600" dirty="0" err="1"/>
              <a:t>rus</a:t>
            </a:r>
            <a:r>
              <a:rPr lang="en-US" sz="1600" b="1" dirty="0" err="1">
                <a:solidFill>
                  <a:schemeClr val="tx2"/>
                </a:solidFill>
              </a:rPr>
              <a:t>$a</a:t>
            </a:r>
            <a:r>
              <a:rPr lang="en-US" sz="1600" dirty="0" err="1"/>
              <a:t>eng</a:t>
            </a:r>
            <a:r>
              <a:rPr lang="en-US" sz="1600" dirty="0"/>
              <a:t> </a:t>
            </a:r>
            <a:endParaRPr lang="he-I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אדם-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Person</a:t>
            </a:r>
            <a:r>
              <a:rPr lang="he-IL" dirty="0" smtClean="0"/>
              <a:t/>
            </a:r>
            <a:br>
              <a:rPr lang="he-IL" dirty="0" smtClean="0"/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e-IL" sz="2400" dirty="0" smtClean="0"/>
              <a:t>הגדרה </a:t>
            </a:r>
            <a:r>
              <a:rPr lang="en-US" sz="2400" dirty="0" smtClean="0"/>
              <a:t> </a:t>
            </a:r>
            <a:r>
              <a:rPr lang="en-US" sz="2400" dirty="0"/>
              <a:t>(RDA 8.1.2)</a:t>
            </a:r>
            <a:endParaRPr lang="en-US" sz="2400" dirty="0" smtClean="0"/>
          </a:p>
          <a:p>
            <a:pPr marL="0" indent="0" algn="l" rtl="0">
              <a:buNone/>
            </a:pPr>
            <a:r>
              <a:rPr lang="en-US" sz="2000" dirty="0" smtClean="0"/>
              <a:t>An individual or an identity established by an individual (either alone or in collaboration with one or more other individuals)</a:t>
            </a:r>
          </a:p>
          <a:p>
            <a:pPr marL="0" indent="0" algn="l" rtl="0">
              <a:buNone/>
            </a:pPr>
            <a:endParaRPr lang="en-US" sz="2000" dirty="0" smtClean="0"/>
          </a:p>
          <a:p>
            <a:pPr marL="0" indent="0" algn="l" rtl="0">
              <a:buNone/>
            </a:pPr>
            <a:endParaRPr lang="en-US" sz="2000" dirty="0" smtClean="0"/>
          </a:p>
          <a:p>
            <a:pPr marL="400050" lvl="1" indent="0">
              <a:buNone/>
            </a:pPr>
            <a:r>
              <a:rPr lang="he-IL" sz="2000" dirty="0" smtClean="0"/>
              <a:t>*"אנשים" (</a:t>
            </a:r>
            <a:r>
              <a:rPr lang="en-US" sz="2000" dirty="0"/>
              <a:t>Persons </a:t>
            </a:r>
            <a:r>
              <a:rPr lang="he-IL" sz="2000" dirty="0" smtClean="0"/>
              <a:t>)- כוללים אנשים שנזכרו בכתבים דתיים, דמויות       בדיוניות ואגדתיות, וישויות </a:t>
            </a:r>
            <a:r>
              <a:rPr lang="he-IL" sz="2000" dirty="0" err="1"/>
              <a:t>אמיתיות</a:t>
            </a:r>
            <a:r>
              <a:rPr lang="he-IL" sz="2000" dirty="0"/>
              <a:t> או </a:t>
            </a:r>
            <a:r>
              <a:rPr lang="he-IL" sz="2000" dirty="0" smtClean="0"/>
              <a:t>בדיוניות שאינן </a:t>
            </a:r>
            <a:r>
              <a:rPr lang="he-IL" sz="2000" dirty="0"/>
              <a:t>בני </a:t>
            </a:r>
            <a:r>
              <a:rPr lang="he-IL" sz="2000" dirty="0" smtClean="0"/>
              <a:t>אנוש </a:t>
            </a:r>
            <a:r>
              <a:rPr lang="en-US" sz="2000" dirty="0" smtClean="0"/>
              <a:t>(</a:t>
            </a:r>
            <a:r>
              <a:rPr lang="en-US" sz="2000" dirty="0"/>
              <a:t>RDA 9.0)</a:t>
            </a:r>
          </a:p>
          <a:p>
            <a:pPr algn="l" rtl="0">
              <a:buFont typeface="Wingdings" panose="05000000000000000000" pitchFamily="2" charset="2"/>
              <a:buChar char="§"/>
            </a:pPr>
            <a:endParaRPr lang="en-US" sz="1700" dirty="0" smtClean="0">
              <a:solidFill>
                <a:schemeClr val="tx2"/>
              </a:solidFill>
            </a:endParaRP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1700" dirty="0" smtClean="0">
                <a:solidFill>
                  <a:schemeClr val="tx2"/>
                </a:solidFill>
              </a:rPr>
              <a:t>100 0 Moses $c (Biblical leader)</a:t>
            </a:r>
          </a:p>
          <a:p>
            <a:pPr algn="l" rtl="0">
              <a:buFont typeface="Wingdings" panose="05000000000000000000" pitchFamily="2" charset="2"/>
              <a:buChar char="§"/>
            </a:pPr>
            <a:r>
              <a:rPr lang="en-US" sz="1700" dirty="0" smtClean="0">
                <a:solidFill>
                  <a:schemeClr val="tx2"/>
                </a:solidFill>
              </a:rPr>
              <a:t>100 0 </a:t>
            </a:r>
            <a:r>
              <a:rPr lang="en-US" sz="1700" dirty="0">
                <a:solidFill>
                  <a:schemeClr val="tx2"/>
                </a:solidFill>
              </a:rPr>
              <a:t>Keiko, </a:t>
            </a:r>
            <a:r>
              <a:rPr lang="en-US" sz="1700" dirty="0" smtClean="0">
                <a:solidFill>
                  <a:schemeClr val="tx2"/>
                </a:solidFill>
              </a:rPr>
              <a:t>$d </a:t>
            </a:r>
            <a:r>
              <a:rPr lang="en-US" sz="1700" dirty="0">
                <a:solidFill>
                  <a:schemeClr val="tx2"/>
                </a:solidFill>
              </a:rPr>
              <a:t>approximately 1976-2003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293096"/>
            <a:ext cx="7696200" cy="1833067"/>
          </a:xfrm>
        </p:spPr>
        <p:txBody>
          <a:bodyPr>
            <a:normAutofit fontScale="70000" lnSpcReduction="20000"/>
          </a:bodyPr>
          <a:lstStyle/>
          <a:p>
            <a:pPr marL="0" indent="0" algn="r">
              <a:buFont typeface="Arial" charset="0"/>
              <a:buNone/>
            </a:pPr>
            <a:r>
              <a:rPr lang="he-IL" sz="2900" dirty="0" smtClean="0"/>
              <a:t>רשומה ביבליוגרפית</a:t>
            </a:r>
            <a:endParaRPr lang="en-US" sz="2900" dirty="0"/>
          </a:p>
          <a:p>
            <a:pPr marL="0" indent="0" algn="l" rtl="0">
              <a:buNone/>
            </a:pPr>
            <a:r>
              <a:rPr lang="en-US" sz="2900" dirty="0"/>
              <a:t>130 0_	Free Willy (Motion picture)</a:t>
            </a:r>
          </a:p>
          <a:p>
            <a:pPr marL="0" indent="0" algn="l" rtl="0">
              <a:buFont typeface="Arial" charset="0"/>
              <a:buNone/>
            </a:pPr>
            <a:r>
              <a:rPr lang="en-US" sz="2900" dirty="0"/>
              <a:t>245 10	Free Willy / $c Warner Bros. in association with </a:t>
            </a:r>
            <a:r>
              <a:rPr lang="en-US" sz="2900" dirty="0" smtClean="0"/>
              <a:t>Le        	Studio Canal</a:t>
            </a:r>
            <a:r>
              <a:rPr lang="en-US" sz="2900" dirty="0"/>
              <a:t>+, Regency Enterprises </a:t>
            </a:r>
            <a:r>
              <a:rPr lang="en-US" sz="2900" dirty="0" smtClean="0"/>
              <a:t>and </a:t>
            </a:r>
            <a:r>
              <a:rPr lang="en-US" sz="2900" dirty="0" err="1"/>
              <a:t>Alcor</a:t>
            </a:r>
            <a:r>
              <a:rPr lang="en-US" sz="2900" dirty="0"/>
              <a:t> Films.</a:t>
            </a:r>
          </a:p>
          <a:p>
            <a:pPr marL="0" indent="0" algn="l" rtl="0">
              <a:buFont typeface="Arial" charset="0"/>
              <a:buNone/>
            </a:pPr>
            <a:r>
              <a:rPr lang="en-US" sz="2900" dirty="0"/>
              <a:t>…</a:t>
            </a:r>
          </a:p>
          <a:p>
            <a:pPr marL="0" indent="0" algn="l" rtl="0">
              <a:buNone/>
            </a:pPr>
            <a:r>
              <a:rPr lang="en-US" sz="2900" dirty="0"/>
              <a:t>700 0_	Keiko, $d approximately 1976-2003, $e actor.</a:t>
            </a:r>
          </a:p>
          <a:p>
            <a:endParaRPr lang="he-IL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"/>
            <a:ext cx="7812782" cy="4005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182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תוספות לשמות: תארים </a:t>
            </a:r>
            <a:r>
              <a:rPr lang="en-US" b="1" dirty="0">
                <a:solidFill>
                  <a:schemeClr val="tx2"/>
                </a:solidFill>
              </a:rPr>
              <a:t>$</a:t>
            </a:r>
            <a:r>
              <a:rPr lang="en-US" b="1" dirty="0" smtClean="0">
                <a:solidFill>
                  <a:schemeClr val="tx2"/>
                </a:solidFill>
              </a:rPr>
              <a:t>c</a:t>
            </a:r>
            <a:r>
              <a:rPr lang="he-IL" dirty="0"/>
              <a:t/>
            </a:r>
            <a:br>
              <a:rPr lang="he-IL" dirty="0"/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e-IL" dirty="0" smtClean="0"/>
              <a:t>תארים מלכותיים</a:t>
            </a:r>
            <a:r>
              <a:rPr lang="he-IL" dirty="0"/>
              <a:t>, </a:t>
            </a:r>
            <a:r>
              <a:rPr lang="he-IL" dirty="0" smtClean="0"/>
              <a:t>דתיים </a:t>
            </a:r>
          </a:p>
          <a:p>
            <a:pPr marL="400050" lvl="1" indent="0">
              <a:buNone/>
            </a:pPr>
            <a:r>
              <a:rPr lang="he-IL" sz="2000" dirty="0" smtClean="0"/>
              <a:t>תוספת שהיא </a:t>
            </a:r>
            <a:r>
              <a:rPr lang="he-IL" sz="2000" dirty="0"/>
              <a:t>חלק אינטגראלי של </a:t>
            </a:r>
            <a:r>
              <a:rPr lang="he-IL" sz="2000" dirty="0" smtClean="0"/>
              <a:t>השם,  נכתבת </a:t>
            </a:r>
            <a:r>
              <a:rPr lang="he-IL" sz="2000" dirty="0"/>
              <a:t>ללא </a:t>
            </a:r>
            <a:r>
              <a:rPr lang="he-IL" sz="2000" dirty="0" smtClean="0"/>
              <a:t>סוגריים בתוספת פסיק לפני </a:t>
            </a:r>
            <a:r>
              <a:rPr lang="en-US" sz="2000" dirty="0"/>
              <a:t>$</a:t>
            </a:r>
            <a:r>
              <a:rPr lang="en-US" sz="2000" dirty="0" smtClean="0"/>
              <a:t>c</a:t>
            </a:r>
            <a:endParaRPr lang="he-IL" sz="2000" dirty="0" smtClean="0"/>
          </a:p>
          <a:p>
            <a:pPr lvl="1"/>
            <a:r>
              <a:rPr lang="en-US" sz="1700" b="1" dirty="0" smtClean="0">
                <a:solidFill>
                  <a:schemeClr val="tx2"/>
                </a:solidFill>
              </a:rPr>
              <a:t>$a</a:t>
            </a:r>
            <a:r>
              <a:rPr lang="he-IL" sz="1700" dirty="0" smtClean="0">
                <a:solidFill>
                  <a:schemeClr val="tx2"/>
                </a:solidFill>
              </a:rPr>
              <a:t> </a:t>
            </a:r>
            <a:r>
              <a:rPr lang="he-IL" sz="1700" dirty="0"/>
              <a:t>דוד</a:t>
            </a:r>
            <a:r>
              <a:rPr lang="he-IL" sz="1700" dirty="0">
                <a:solidFill>
                  <a:schemeClr val="tx2"/>
                </a:solidFill>
              </a:rPr>
              <a:t>, </a:t>
            </a:r>
            <a:r>
              <a:rPr lang="en-US" sz="1700" b="1" dirty="0">
                <a:solidFill>
                  <a:schemeClr val="tx2"/>
                </a:solidFill>
              </a:rPr>
              <a:t>$c</a:t>
            </a:r>
            <a:r>
              <a:rPr lang="he-IL" sz="1700" dirty="0">
                <a:solidFill>
                  <a:schemeClr val="tx2"/>
                </a:solidFill>
              </a:rPr>
              <a:t> </a:t>
            </a:r>
            <a:r>
              <a:rPr lang="he-IL" sz="1700" dirty="0"/>
              <a:t>מלך ישראל</a:t>
            </a:r>
            <a:endParaRPr lang="en-US" sz="1700" dirty="0"/>
          </a:p>
          <a:p>
            <a:pPr lvl="1"/>
            <a:r>
              <a:rPr lang="en-US" sz="1700" dirty="0" smtClean="0">
                <a:solidFill>
                  <a:schemeClr val="tx2"/>
                </a:solidFill>
              </a:rPr>
              <a:t> </a:t>
            </a:r>
            <a:r>
              <a:rPr lang="en-US" sz="1700" b="1" dirty="0" smtClean="0">
                <a:solidFill>
                  <a:schemeClr val="tx2"/>
                </a:solidFill>
              </a:rPr>
              <a:t>$a</a:t>
            </a:r>
            <a:r>
              <a:rPr lang="he-IL" sz="1700" dirty="0" smtClean="0"/>
              <a:t>יהודה</a:t>
            </a:r>
            <a:r>
              <a:rPr lang="he-IL" sz="1700" dirty="0">
                <a:solidFill>
                  <a:schemeClr val="tx2"/>
                </a:solidFill>
              </a:rPr>
              <a:t>, </a:t>
            </a:r>
            <a:r>
              <a:rPr lang="en-US" sz="1700" b="1" dirty="0">
                <a:solidFill>
                  <a:schemeClr val="tx2"/>
                </a:solidFill>
              </a:rPr>
              <a:t>$c</a:t>
            </a:r>
            <a:r>
              <a:rPr lang="he-IL" sz="1700" dirty="0">
                <a:solidFill>
                  <a:schemeClr val="tx2"/>
                </a:solidFill>
              </a:rPr>
              <a:t> </a:t>
            </a:r>
            <a:r>
              <a:rPr lang="he-IL" sz="1700" dirty="0"/>
              <a:t>המכבי</a:t>
            </a:r>
            <a:endParaRPr lang="en-US" sz="1700" dirty="0"/>
          </a:p>
          <a:p>
            <a:pPr lvl="1"/>
            <a:r>
              <a:rPr lang="en-US" sz="1700" b="1" dirty="0" smtClean="0">
                <a:solidFill>
                  <a:schemeClr val="tx2"/>
                </a:solidFill>
              </a:rPr>
              <a:t>$</a:t>
            </a:r>
            <a:r>
              <a:rPr lang="en-US" sz="1700" b="1" dirty="0">
                <a:solidFill>
                  <a:schemeClr val="tx2"/>
                </a:solidFill>
              </a:rPr>
              <a:t>a</a:t>
            </a:r>
            <a:r>
              <a:rPr lang="he-IL" sz="1700" dirty="0">
                <a:solidFill>
                  <a:schemeClr val="tx2"/>
                </a:solidFill>
              </a:rPr>
              <a:t> </a:t>
            </a:r>
            <a:r>
              <a:rPr lang="he-IL" sz="1700" dirty="0"/>
              <a:t>יהודה</a:t>
            </a:r>
            <a:r>
              <a:rPr lang="he-IL" sz="1700" dirty="0">
                <a:solidFill>
                  <a:schemeClr val="tx2"/>
                </a:solidFill>
              </a:rPr>
              <a:t>, </a:t>
            </a:r>
            <a:r>
              <a:rPr lang="en-US" sz="1700" b="1" dirty="0">
                <a:solidFill>
                  <a:schemeClr val="tx2"/>
                </a:solidFill>
              </a:rPr>
              <a:t>$c</a:t>
            </a:r>
            <a:r>
              <a:rPr lang="he-IL" sz="1700" dirty="0">
                <a:solidFill>
                  <a:schemeClr val="tx2"/>
                </a:solidFill>
              </a:rPr>
              <a:t> </a:t>
            </a:r>
            <a:r>
              <a:rPr lang="he-IL" sz="1700" dirty="0"/>
              <a:t>הלוי</a:t>
            </a:r>
            <a:endParaRPr lang="en-US" sz="1700" dirty="0"/>
          </a:p>
          <a:p>
            <a:r>
              <a:rPr lang="he-IL" dirty="0" smtClean="0"/>
              <a:t>מידע נוסף: מקצוע</a:t>
            </a:r>
            <a:r>
              <a:rPr lang="he-IL" dirty="0"/>
              <a:t>, עיסוק, דמות בדיונית, בעלי </a:t>
            </a:r>
            <a:r>
              <a:rPr lang="he-IL" dirty="0" smtClean="0"/>
              <a:t>חיים</a:t>
            </a:r>
          </a:p>
          <a:p>
            <a:pPr marL="0" indent="0">
              <a:buNone/>
            </a:pPr>
            <a:r>
              <a:rPr lang="he-IL" sz="2000" dirty="0" smtClean="0"/>
              <a:t>     המידע ירשם בסוגריים ללא </a:t>
            </a:r>
            <a:r>
              <a:rPr lang="he-IL" sz="2000" dirty="0"/>
              <a:t>פסיק לפני </a:t>
            </a:r>
            <a:r>
              <a:rPr lang="en-US" sz="2000" dirty="0"/>
              <a:t>$</a:t>
            </a:r>
            <a:r>
              <a:rPr lang="en-US" sz="2000" dirty="0" smtClean="0"/>
              <a:t>c</a:t>
            </a:r>
            <a:endParaRPr lang="he-IL" sz="2000" dirty="0" smtClean="0"/>
          </a:p>
          <a:p>
            <a:pPr marL="400050" lvl="1" indent="0">
              <a:buNone/>
            </a:pPr>
            <a:r>
              <a:rPr lang="en-US" sz="1700" b="1" dirty="0" smtClean="0">
                <a:solidFill>
                  <a:schemeClr val="tx2"/>
                </a:solidFill>
              </a:rPr>
              <a:t>$a</a:t>
            </a:r>
            <a:r>
              <a:rPr lang="en-US" sz="1700" dirty="0" smtClean="0">
                <a:solidFill>
                  <a:schemeClr val="tx2"/>
                </a:solidFill>
              </a:rPr>
              <a:t> </a:t>
            </a:r>
            <a:r>
              <a:rPr lang="he-IL" sz="1700" dirty="0"/>
              <a:t>דני דין </a:t>
            </a:r>
            <a:r>
              <a:rPr lang="en-US" sz="1700" b="1" dirty="0">
                <a:solidFill>
                  <a:schemeClr val="tx2"/>
                </a:solidFill>
              </a:rPr>
              <a:t>$c</a:t>
            </a:r>
            <a:r>
              <a:rPr lang="en-US" sz="1700" dirty="0">
                <a:solidFill>
                  <a:schemeClr val="tx2"/>
                </a:solidFill>
              </a:rPr>
              <a:t> </a:t>
            </a:r>
            <a:r>
              <a:rPr lang="he-IL" sz="1700" dirty="0"/>
              <a:t>(דמות בדיונית)</a:t>
            </a:r>
            <a:endParaRPr lang="en-US" sz="1700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93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תוספות לשמות: תאריכים</a:t>
            </a:r>
            <a:r>
              <a:rPr lang="he-IL" dirty="0" smtClean="0"/>
              <a:t> </a:t>
            </a:r>
            <a:r>
              <a:rPr lang="en-US" b="1" dirty="0">
                <a:solidFill>
                  <a:schemeClr val="tx2"/>
                </a:solidFill>
              </a:rPr>
              <a:t>$</a:t>
            </a:r>
            <a:r>
              <a:rPr lang="en-US" b="1" dirty="0" smtClean="0">
                <a:solidFill>
                  <a:schemeClr val="tx2"/>
                </a:solidFill>
              </a:rPr>
              <a:t>d</a:t>
            </a:r>
            <a:endParaRPr lang="he-IL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he-IL" dirty="0" smtClean="0"/>
              <a:t>שנת </a:t>
            </a:r>
            <a:r>
              <a:rPr lang="he-IL" dirty="0"/>
              <a:t>לידה ו/או פטירה: </a:t>
            </a:r>
            <a:r>
              <a:rPr lang="he-IL" dirty="0" smtClean="0"/>
              <a:t>מקף </a:t>
            </a:r>
            <a:r>
              <a:rPr lang="he-IL" dirty="0"/>
              <a:t>לפני או אחרי ולא עם מילה או </a:t>
            </a:r>
            <a:r>
              <a:rPr lang="he-IL" dirty="0" smtClean="0"/>
              <a:t>קיצור</a:t>
            </a:r>
          </a:p>
          <a:p>
            <a:pPr marL="400050" lvl="1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$a</a:t>
            </a:r>
            <a:r>
              <a:rPr lang="he-IL" dirty="0"/>
              <a:t>כהן, יצחק</a:t>
            </a:r>
            <a:r>
              <a:rPr lang="he-IL" dirty="0" smtClean="0"/>
              <a:t>, </a:t>
            </a:r>
            <a:r>
              <a:rPr lang="en-US" b="1" dirty="0" smtClean="0">
                <a:solidFill>
                  <a:schemeClr val="tx2"/>
                </a:solidFill>
              </a:rPr>
              <a:t>$</a:t>
            </a:r>
            <a:r>
              <a:rPr lang="en-US" b="1" dirty="0">
                <a:solidFill>
                  <a:schemeClr val="tx2"/>
                </a:solidFill>
              </a:rPr>
              <a:t>d</a:t>
            </a:r>
            <a:r>
              <a:rPr lang="he-IL" dirty="0">
                <a:solidFill>
                  <a:schemeClr val="tx2"/>
                </a:solidFill>
              </a:rPr>
              <a:t> </a:t>
            </a:r>
            <a:r>
              <a:rPr lang="he-IL" dirty="0"/>
              <a:t>1952</a:t>
            </a:r>
            <a:r>
              <a:rPr lang="he-IL" b="1" dirty="0">
                <a:solidFill>
                  <a:schemeClr val="accent1"/>
                </a:solidFill>
              </a:rPr>
              <a:t>-</a:t>
            </a:r>
            <a:r>
              <a:rPr lang="he-IL" dirty="0">
                <a:solidFill>
                  <a:schemeClr val="tx2"/>
                </a:solidFill>
              </a:rPr>
              <a:t>     </a:t>
            </a:r>
            <a:r>
              <a:rPr lang="he-IL" dirty="0"/>
              <a:t>(שנת לידה</a:t>
            </a:r>
            <a:r>
              <a:rPr lang="he-IL" dirty="0" smtClean="0"/>
              <a:t>)</a:t>
            </a:r>
            <a:endParaRPr lang="he-IL" dirty="0"/>
          </a:p>
          <a:p>
            <a:pPr marL="400050" lvl="1" indent="0">
              <a:buNone/>
            </a:pPr>
            <a:r>
              <a:rPr lang="en-US" b="1" dirty="0" smtClean="0">
                <a:solidFill>
                  <a:schemeClr val="tx2"/>
                </a:solidFill>
              </a:rPr>
              <a:t>$</a:t>
            </a:r>
            <a:r>
              <a:rPr lang="en-US" b="1" dirty="0">
                <a:solidFill>
                  <a:schemeClr val="tx2"/>
                </a:solidFill>
              </a:rPr>
              <a:t>a</a:t>
            </a:r>
            <a:r>
              <a:rPr lang="he-IL" dirty="0">
                <a:solidFill>
                  <a:schemeClr val="tx2"/>
                </a:solidFill>
              </a:rPr>
              <a:t> </a:t>
            </a:r>
            <a:r>
              <a:rPr lang="he-IL" dirty="0"/>
              <a:t>כהן, יוסף</a:t>
            </a:r>
            <a:r>
              <a:rPr lang="he-IL" dirty="0" smtClean="0">
                <a:solidFill>
                  <a:schemeClr val="tx2"/>
                </a:solidFill>
              </a:rPr>
              <a:t>, </a:t>
            </a:r>
            <a:r>
              <a:rPr lang="en-US" b="1" dirty="0" smtClean="0">
                <a:solidFill>
                  <a:schemeClr val="tx2"/>
                </a:solidFill>
              </a:rPr>
              <a:t>$</a:t>
            </a:r>
            <a:r>
              <a:rPr lang="en-US" b="1" dirty="0">
                <a:solidFill>
                  <a:schemeClr val="tx2"/>
                </a:solidFill>
              </a:rPr>
              <a:t>d</a:t>
            </a:r>
            <a:r>
              <a:rPr lang="he-IL" b="1" dirty="0">
                <a:solidFill>
                  <a:schemeClr val="tx2"/>
                </a:solidFill>
              </a:rPr>
              <a:t> </a:t>
            </a:r>
            <a:r>
              <a:rPr lang="he-IL" b="1" dirty="0">
                <a:solidFill>
                  <a:schemeClr val="accent1"/>
                </a:solidFill>
              </a:rPr>
              <a:t>-</a:t>
            </a:r>
            <a:r>
              <a:rPr lang="he-IL" dirty="0"/>
              <a:t>2013</a:t>
            </a:r>
            <a:r>
              <a:rPr lang="he-IL" dirty="0">
                <a:solidFill>
                  <a:schemeClr val="tx2"/>
                </a:solidFill>
              </a:rPr>
              <a:t> </a:t>
            </a:r>
            <a:r>
              <a:rPr lang="he-IL" dirty="0"/>
              <a:t>(שנת פטירה</a:t>
            </a:r>
            <a:r>
              <a:rPr lang="he-IL" dirty="0" smtClean="0"/>
              <a:t>)</a:t>
            </a:r>
          </a:p>
          <a:p>
            <a:pPr marL="400050" lvl="1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lvl="0"/>
            <a:r>
              <a:rPr lang="he-IL" dirty="0" smtClean="0"/>
              <a:t>שנות חיים אינן ידועות: להוסיף </a:t>
            </a:r>
            <a:r>
              <a:rPr lang="he-IL" dirty="0"/>
              <a:t>טווח שנים משוערות </a:t>
            </a:r>
            <a:r>
              <a:rPr lang="he-IL" dirty="0" smtClean="0"/>
              <a:t>בהן חי האדם בתוספת </a:t>
            </a:r>
            <a:r>
              <a:rPr lang="en-US" dirty="0"/>
              <a:t>approximately</a:t>
            </a:r>
            <a:r>
              <a:rPr lang="he-IL" dirty="0"/>
              <a:t> או בעברית בערך</a:t>
            </a:r>
            <a:r>
              <a:rPr lang="he-IL" dirty="0" smtClean="0"/>
              <a:t>.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approximately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/>
              <a:t>1976-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approximately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smtClean="0"/>
              <a:t>2003</a:t>
            </a:r>
            <a:endParaRPr lang="he-IL" dirty="0" smtClean="0"/>
          </a:p>
          <a:p>
            <a:pPr lvl="1"/>
            <a:r>
              <a:rPr lang="he-IL" dirty="0" smtClean="0"/>
              <a:t>1517</a:t>
            </a:r>
            <a:r>
              <a:rPr lang="he-IL" dirty="0" smtClean="0">
                <a:solidFill>
                  <a:schemeClr val="accent1"/>
                </a:solidFill>
              </a:rPr>
              <a:t>בערך</a:t>
            </a:r>
            <a:r>
              <a:rPr lang="he-IL" dirty="0" smtClean="0"/>
              <a:t>-1570</a:t>
            </a:r>
            <a:r>
              <a:rPr lang="he-IL" dirty="0" smtClean="0">
                <a:solidFill>
                  <a:schemeClr val="tx2"/>
                </a:solidFill>
              </a:rPr>
              <a:t> </a:t>
            </a:r>
            <a:r>
              <a:rPr lang="he-IL" dirty="0" smtClean="0">
                <a:solidFill>
                  <a:schemeClr val="accent1"/>
                </a:solidFill>
              </a:rPr>
              <a:t>בערך</a:t>
            </a:r>
          </a:p>
          <a:p>
            <a:pPr lvl="1"/>
            <a:r>
              <a:rPr lang="ar-SA" dirty="0">
                <a:solidFill>
                  <a:schemeClr val="accent1"/>
                </a:solidFill>
              </a:rPr>
              <a:t>نحو</a:t>
            </a:r>
            <a:r>
              <a:rPr lang="ar-SA" dirty="0">
                <a:solidFill>
                  <a:schemeClr val="tx2"/>
                </a:solidFill>
              </a:rPr>
              <a:t> </a:t>
            </a:r>
            <a:r>
              <a:rPr lang="ar-SA" dirty="0" smtClean="0"/>
              <a:t>١٩١٥-</a:t>
            </a:r>
            <a:r>
              <a:rPr lang="ar-SA" dirty="0" smtClean="0">
                <a:solidFill>
                  <a:schemeClr val="accent1"/>
                </a:solidFill>
              </a:rPr>
              <a:t>نحو</a:t>
            </a:r>
            <a:r>
              <a:rPr lang="ar-SA" dirty="0" smtClean="0"/>
              <a:t>٢٠٠٢</a:t>
            </a:r>
          </a:p>
          <a:p>
            <a:pPr marL="457200" lvl="1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lvl="0"/>
            <a:r>
              <a:rPr lang="he-IL" dirty="0" smtClean="0"/>
              <a:t>שנה/שנות </a:t>
            </a:r>
            <a:r>
              <a:rPr lang="he-IL" dirty="0"/>
              <a:t>פעילות של </a:t>
            </a:r>
            <a:r>
              <a:rPr lang="he-IL" dirty="0" smtClean="0"/>
              <a:t>האדם    </a:t>
            </a:r>
            <a:endParaRPr lang="en-US" dirty="0"/>
          </a:p>
          <a:p>
            <a:pPr lvl="1"/>
            <a:r>
              <a:rPr lang="en-US" dirty="0">
                <a:solidFill>
                  <a:schemeClr val="accent1"/>
                </a:solidFill>
              </a:rPr>
              <a:t>active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/>
              <a:t>16th century </a:t>
            </a:r>
          </a:p>
          <a:p>
            <a:pPr lvl="1"/>
            <a:r>
              <a:rPr lang="he-IL" dirty="0" smtClean="0">
                <a:solidFill>
                  <a:schemeClr val="accent1"/>
                </a:solidFill>
              </a:rPr>
              <a:t>פעל</a:t>
            </a:r>
            <a:r>
              <a:rPr lang="he-IL" dirty="0" smtClean="0">
                <a:solidFill>
                  <a:schemeClr val="tx2"/>
                </a:solidFill>
              </a:rPr>
              <a:t> </a:t>
            </a:r>
            <a:r>
              <a:rPr lang="he-IL" dirty="0"/>
              <a:t>במאה </a:t>
            </a:r>
            <a:r>
              <a:rPr lang="he-IL" dirty="0" smtClean="0"/>
              <a:t>ה-15</a:t>
            </a:r>
            <a:r>
              <a:rPr lang="en-US" dirty="0"/>
              <a:t> </a:t>
            </a:r>
            <a:endParaRPr lang="he-IL" dirty="0" smtClean="0"/>
          </a:p>
          <a:p>
            <a:pPr lvl="1"/>
            <a:r>
              <a:rPr lang="he-IL" dirty="0" smtClean="0">
                <a:solidFill>
                  <a:schemeClr val="accent1"/>
                </a:solidFill>
              </a:rPr>
              <a:t>פעל</a:t>
            </a:r>
            <a:r>
              <a:rPr lang="he-IL" dirty="0" smtClean="0">
                <a:solidFill>
                  <a:schemeClr val="tx2"/>
                </a:solidFill>
              </a:rPr>
              <a:t> </a:t>
            </a:r>
            <a:r>
              <a:rPr lang="he-IL" dirty="0"/>
              <a:t>1920-1930</a:t>
            </a:r>
            <a:endParaRPr lang="en-US" dirty="0"/>
          </a:p>
          <a:p>
            <a:pPr lvl="1"/>
            <a:r>
              <a:rPr lang="ar-SA" dirty="0">
                <a:solidFill>
                  <a:schemeClr val="accent1"/>
                </a:solidFill>
              </a:rPr>
              <a:t>كان حيا</a:t>
            </a:r>
            <a:r>
              <a:rPr lang="he-IL" dirty="0">
                <a:solidFill>
                  <a:schemeClr val="accent1"/>
                </a:solidFill>
              </a:rPr>
              <a:t> </a:t>
            </a:r>
            <a:r>
              <a:rPr lang="he-IL" dirty="0"/>
              <a:t>١٩١٥-٢٠٠٢</a:t>
            </a:r>
            <a:r>
              <a:rPr lang="he-IL" dirty="0">
                <a:solidFill>
                  <a:schemeClr val="tx2"/>
                </a:solidFill>
              </a:rPr>
              <a:t> 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0169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שדות נלווים ביצירת זיהוי מקורי - אנשים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he-IL" dirty="0" smtClean="0">
                <a:solidFill>
                  <a:schemeClr val="tx2"/>
                </a:solidFill>
              </a:rPr>
              <a:t>046</a:t>
            </a:r>
            <a:r>
              <a:rPr lang="he-IL" dirty="0" smtClean="0"/>
              <a:t> – שנים</a:t>
            </a:r>
          </a:p>
          <a:p>
            <a:pPr lvl="2"/>
            <a:r>
              <a:rPr lang="en-US" b="1" dirty="0" smtClean="0">
                <a:solidFill>
                  <a:schemeClr val="tx2"/>
                </a:solidFill>
              </a:rPr>
              <a:t>$f</a:t>
            </a:r>
            <a:r>
              <a:rPr lang="en-US" dirty="0" smtClean="0"/>
              <a:t> </a:t>
            </a:r>
            <a:r>
              <a:rPr lang="he-IL" dirty="0" smtClean="0"/>
              <a:t>שנת לידה</a:t>
            </a:r>
          </a:p>
          <a:p>
            <a:pPr lvl="2"/>
            <a:r>
              <a:rPr lang="en-US" b="1" dirty="0" smtClean="0">
                <a:solidFill>
                  <a:schemeClr val="tx2"/>
                </a:solidFill>
              </a:rPr>
              <a:t>$g</a:t>
            </a:r>
            <a:r>
              <a:rPr lang="en-US" dirty="0" smtClean="0"/>
              <a:t> </a:t>
            </a:r>
            <a:r>
              <a:rPr lang="he-IL" dirty="0" smtClean="0"/>
              <a:t>שנת פטירה</a:t>
            </a:r>
          </a:p>
          <a:p>
            <a:pPr lvl="1"/>
            <a:r>
              <a:rPr lang="he-IL" dirty="0" smtClean="0">
                <a:solidFill>
                  <a:schemeClr val="tx2"/>
                </a:solidFill>
              </a:rPr>
              <a:t>370</a:t>
            </a:r>
            <a:r>
              <a:rPr lang="he-IL" dirty="0" smtClean="0"/>
              <a:t> – שיוך </a:t>
            </a:r>
            <a:r>
              <a:rPr lang="he-IL" dirty="0"/>
              <a:t>גיאוגרפי </a:t>
            </a:r>
            <a:r>
              <a:rPr lang="he-IL" dirty="0" smtClean="0"/>
              <a:t>(</a:t>
            </a:r>
            <a:r>
              <a:rPr lang="he-IL" dirty="0"/>
              <a:t>עדיף אנגלית)   </a:t>
            </a:r>
          </a:p>
          <a:p>
            <a:pPr lvl="2"/>
            <a:r>
              <a:rPr lang="en-US" b="1" dirty="0" smtClean="0">
                <a:solidFill>
                  <a:schemeClr val="tx2"/>
                </a:solidFill>
              </a:rPr>
              <a:t>$a</a:t>
            </a:r>
            <a:r>
              <a:rPr lang="en-US" dirty="0" smtClean="0"/>
              <a:t> </a:t>
            </a:r>
            <a:r>
              <a:rPr lang="he-IL" dirty="0" smtClean="0"/>
              <a:t>מקום לידה</a:t>
            </a:r>
            <a:endParaRPr lang="he-IL" dirty="0"/>
          </a:p>
          <a:p>
            <a:pPr lvl="2"/>
            <a:r>
              <a:rPr lang="en-US" b="1" dirty="0" smtClean="0">
                <a:solidFill>
                  <a:schemeClr val="tx2"/>
                </a:solidFill>
              </a:rPr>
              <a:t>$b</a:t>
            </a:r>
            <a:r>
              <a:rPr lang="en-US" dirty="0" smtClean="0"/>
              <a:t> </a:t>
            </a:r>
            <a:r>
              <a:rPr lang="he-IL" dirty="0" smtClean="0"/>
              <a:t>מקום פטירה</a:t>
            </a:r>
          </a:p>
          <a:p>
            <a:pPr lvl="1"/>
            <a:r>
              <a:rPr lang="he-IL" dirty="0" smtClean="0">
                <a:solidFill>
                  <a:schemeClr val="tx2"/>
                </a:solidFill>
              </a:rPr>
              <a:t>373</a:t>
            </a:r>
            <a:r>
              <a:rPr lang="he-IL" dirty="0" smtClean="0"/>
              <a:t>- שיוך מוסדי (לפי השפה)</a:t>
            </a:r>
          </a:p>
          <a:p>
            <a:pPr lvl="1"/>
            <a:r>
              <a:rPr lang="he-IL" dirty="0" smtClean="0">
                <a:solidFill>
                  <a:schemeClr val="tx2"/>
                </a:solidFill>
              </a:rPr>
              <a:t>374</a:t>
            </a:r>
            <a:r>
              <a:rPr lang="he-IL" dirty="0" smtClean="0"/>
              <a:t>- מקצוע (אנגלית)</a:t>
            </a:r>
          </a:p>
          <a:p>
            <a:pPr lvl="1"/>
            <a:r>
              <a:rPr lang="he-IL" dirty="0" smtClean="0">
                <a:solidFill>
                  <a:schemeClr val="tx2"/>
                </a:solidFill>
              </a:rPr>
              <a:t>375</a:t>
            </a:r>
            <a:r>
              <a:rPr lang="he-IL" dirty="0" smtClean="0"/>
              <a:t>- מגדר (אנגלית)</a:t>
            </a:r>
          </a:p>
          <a:p>
            <a:pPr lvl="1"/>
            <a:r>
              <a:rPr lang="he-IL" dirty="0" smtClean="0">
                <a:solidFill>
                  <a:schemeClr val="tx2"/>
                </a:solidFill>
              </a:rPr>
              <a:t>377</a:t>
            </a:r>
            <a:r>
              <a:rPr lang="he-IL" dirty="0" smtClean="0"/>
              <a:t>- שפה (קוד)</a:t>
            </a:r>
          </a:p>
          <a:p>
            <a:pPr lv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90508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משפחות 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</a:t>
            </a:r>
            <a:r>
              <a:rPr lang="en-US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RDA 8,10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r>
              <a:rPr lang="he-IL" dirty="0" smtClean="0"/>
              <a:t> 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RDA </a:t>
            </a:r>
            <a:r>
              <a:rPr lang="he-IL" b="1" dirty="0" smtClean="0"/>
              <a:t> מאפשר מתן נקודות גישה למשפחה </a:t>
            </a:r>
          </a:p>
          <a:p>
            <a:pPr marL="0" indent="0">
              <a:buNone/>
            </a:pPr>
            <a:r>
              <a:rPr lang="he-IL" u="sng" dirty="0" smtClean="0"/>
              <a:t>משפחה</a:t>
            </a:r>
            <a:r>
              <a:rPr lang="he-IL" dirty="0" smtClean="0"/>
              <a:t> </a:t>
            </a:r>
            <a:r>
              <a:rPr lang="he-IL" dirty="0"/>
              <a:t>– "שני אנשים או יותר שלהם יש קשר לידה, נישואים, אימוץ או כל קשר משפחתי אחר, או כאלה המציגים עצמם </a:t>
            </a:r>
            <a:r>
              <a:rPr lang="he-IL" dirty="0" smtClean="0"/>
              <a:t>כמשפחה" </a:t>
            </a:r>
            <a:endParaRPr lang="he-IL" dirty="0"/>
          </a:p>
          <a:p>
            <a:pPr marL="0" indent="0">
              <a:buNone/>
            </a:pPr>
            <a:r>
              <a:rPr lang="he-IL" dirty="0"/>
              <a:t>משפחה כוללת גם שושלת, בית מלוכה, שבט </a:t>
            </a:r>
            <a:r>
              <a:rPr lang="he-IL" dirty="0" smtClean="0"/>
              <a:t>וכו'</a:t>
            </a:r>
          </a:p>
          <a:p>
            <a:pPr marL="0" indent="0">
              <a:buNone/>
            </a:pPr>
            <a:r>
              <a:rPr lang="he-IL" dirty="0" smtClean="0"/>
              <a:t> לדוגמא: </a:t>
            </a:r>
            <a:r>
              <a:rPr lang="he-IL" dirty="0"/>
              <a:t>הורדוס (בית מלוכה), רוטשילד (משפחה</a:t>
            </a:r>
            <a:r>
              <a:rPr lang="he-IL" dirty="0" smtClean="0"/>
              <a:t>)</a:t>
            </a:r>
          </a:p>
          <a:p>
            <a:pPr marL="0" indent="0">
              <a:buNone/>
            </a:pPr>
            <a:endParaRPr lang="he-IL" dirty="0" smtClean="0"/>
          </a:p>
          <a:p>
            <a:r>
              <a:rPr lang="he-IL" dirty="0" smtClean="0"/>
              <a:t> משפחה כיוצר </a:t>
            </a:r>
            <a:r>
              <a:rPr lang="en-US" dirty="0" smtClean="0"/>
              <a:t>(Creator)</a:t>
            </a:r>
            <a:r>
              <a:rPr lang="he-IL" dirty="0" smtClean="0"/>
              <a:t>:</a:t>
            </a:r>
          </a:p>
          <a:p>
            <a:pPr lvl="1"/>
            <a:r>
              <a:rPr lang="he-IL" dirty="0" smtClean="0"/>
              <a:t>משפחות יוצרות רשומות (ארכיונים)</a:t>
            </a:r>
            <a:endParaRPr lang="en-US" dirty="0"/>
          </a:p>
          <a:p>
            <a:pPr lvl="1"/>
            <a:r>
              <a:rPr lang="he-IL" dirty="0" smtClean="0"/>
              <a:t>משפחות </a:t>
            </a:r>
            <a:r>
              <a:rPr lang="he-IL" dirty="0"/>
              <a:t>יוצרות </a:t>
            </a:r>
            <a:r>
              <a:rPr lang="he-IL" dirty="0" smtClean="0"/>
              <a:t> כתבי עת </a:t>
            </a:r>
            <a:r>
              <a:rPr lang="en-US" dirty="0" smtClean="0"/>
              <a:t>(Newsletters</a:t>
            </a:r>
            <a:r>
              <a:rPr lang="en-US" dirty="0"/>
              <a:t>)</a:t>
            </a:r>
            <a:r>
              <a:rPr lang="he-IL" dirty="0"/>
              <a:t> </a:t>
            </a:r>
            <a:endParaRPr lang="en-US" dirty="0"/>
          </a:p>
          <a:p>
            <a:pPr lvl="1"/>
            <a:r>
              <a:rPr lang="he-IL" dirty="0"/>
              <a:t>משפחות </a:t>
            </a:r>
            <a:r>
              <a:rPr lang="he-IL" dirty="0" smtClean="0"/>
              <a:t>יוצרות</a:t>
            </a:r>
            <a:r>
              <a:rPr lang="en-US" dirty="0" smtClean="0"/>
              <a:t> </a:t>
            </a:r>
            <a:r>
              <a:rPr lang="he-IL" dirty="0" smtClean="0"/>
              <a:t>מונוגרפיות </a:t>
            </a:r>
            <a:r>
              <a:rPr lang="en-US" dirty="0" smtClean="0"/>
              <a:t>)</a:t>
            </a:r>
            <a:r>
              <a:rPr lang="he-IL" dirty="0" smtClean="0"/>
              <a:t>ספר בישול)</a:t>
            </a:r>
            <a:endParaRPr lang="en-US" dirty="0"/>
          </a:p>
          <a:p>
            <a:pPr lvl="1"/>
            <a:r>
              <a:rPr lang="he-IL" dirty="0" smtClean="0"/>
              <a:t>משפחות </a:t>
            </a:r>
            <a:r>
              <a:rPr lang="he-IL" dirty="0"/>
              <a:t>יוצרות</a:t>
            </a:r>
            <a:r>
              <a:rPr lang="en-US" dirty="0"/>
              <a:t> </a:t>
            </a:r>
            <a:r>
              <a:rPr lang="he-IL" dirty="0" smtClean="0"/>
              <a:t>משאב אלקטרוני (אתר אינטרנט או בלוג)</a:t>
            </a:r>
            <a:endParaRPr lang="en-US" dirty="0"/>
          </a:p>
          <a:p>
            <a:r>
              <a:rPr lang="he-IL" dirty="0" smtClean="0"/>
              <a:t>משפחה כמשתתף/תורם (</a:t>
            </a:r>
            <a:r>
              <a:rPr lang="en-GB" dirty="0" smtClean="0"/>
              <a:t>contributor</a:t>
            </a:r>
            <a:r>
              <a:rPr lang="he-IL" dirty="0" smtClean="0"/>
              <a:t>):</a:t>
            </a:r>
          </a:p>
          <a:p>
            <a:pPr marL="400050" lvl="1" indent="0">
              <a:buNone/>
            </a:pPr>
            <a:r>
              <a:rPr lang="he-IL" dirty="0" smtClean="0"/>
              <a:t>מו"ל, מאייר</a:t>
            </a:r>
          </a:p>
          <a:p>
            <a:pPr lvl="1" algn="l" rtl="0">
              <a:buNone/>
            </a:pPr>
            <a:r>
              <a:rPr lang="en-GB" sz="2200" dirty="0" smtClean="0">
                <a:latin typeface="Courier New" pitchFamily="49" charset="0"/>
                <a:cs typeface="Courier New" pitchFamily="49" charset="0"/>
              </a:rPr>
              <a:t>100 </a:t>
            </a:r>
            <a:r>
              <a:rPr lang="en-GB" sz="2200" dirty="0">
                <a:latin typeface="Courier New" pitchFamily="49" charset="0"/>
                <a:cs typeface="Courier New" pitchFamily="49" charset="0"/>
              </a:rPr>
              <a:t>3_ </a:t>
            </a:r>
            <a:r>
              <a:rPr lang="en-GB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GB" sz="2200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GB" sz="2200" b="1" dirty="0" err="1">
                <a:latin typeface="Courier New" pitchFamily="49" charset="0"/>
                <a:cs typeface="Courier New" pitchFamily="49" charset="0"/>
              </a:rPr>
              <a:t>Slugge-Bayte</a:t>
            </a:r>
            <a:r>
              <a:rPr lang="en-GB" sz="2200" b="1" dirty="0">
                <a:latin typeface="Courier New" pitchFamily="49" charset="0"/>
                <a:cs typeface="Courier New" pitchFamily="49" charset="0"/>
              </a:rPr>
              <a:t> (Family),</a:t>
            </a:r>
            <a:r>
              <a:rPr lang="en-GB" sz="2200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GB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GB" sz="2200" dirty="0" err="1" smtClean="0">
                <a:latin typeface="Courier New" pitchFamily="49" charset="0"/>
                <a:cs typeface="Courier New" pitchFamily="49" charset="0"/>
              </a:rPr>
              <a:t>author</a:t>
            </a:r>
            <a:endParaRPr lang="en-GB" sz="2200" dirty="0">
              <a:latin typeface="Courier New" pitchFamily="49" charset="0"/>
              <a:cs typeface="Courier New" pitchFamily="49" charset="0"/>
            </a:endParaRPr>
          </a:p>
          <a:p>
            <a:pPr lvl="1" algn="l" rtl="0">
              <a:buNone/>
            </a:pPr>
            <a:r>
              <a:rPr lang="en-US" sz="2200" dirty="0" smtClean="0">
                <a:latin typeface="Courier New" pitchFamily="49" charset="0"/>
                <a:cs typeface="Courier New" pitchFamily="49" charset="0"/>
              </a:rPr>
              <a:t>700 3_</a:t>
            </a:r>
            <a:r>
              <a:rPr lang="en-US" sz="2200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McSlugg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 (Clan),</a:t>
            </a:r>
            <a:r>
              <a:rPr lang="en-US" sz="2200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$</a:t>
            </a:r>
            <a:r>
              <a:rPr lang="en-US" sz="2200" b="1" dirty="0" err="1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200" dirty="0" err="1" smtClean="0">
                <a:latin typeface="Courier New" pitchFamily="49" charset="0"/>
                <a:cs typeface="Courier New" pitchFamily="49" charset="0"/>
              </a:rPr>
              <a:t>dedicatee</a:t>
            </a:r>
            <a:endParaRPr lang="en-GB" sz="2200" dirty="0">
              <a:latin typeface="Courier New" pitchFamily="49" charset="0"/>
              <a:cs typeface="Courier New" pitchFamily="49" charset="0"/>
            </a:endParaRPr>
          </a:p>
          <a:p>
            <a:pPr lvl="1" algn="r" rtl="0">
              <a:buNone/>
            </a:pPr>
            <a:endParaRPr lang="en-GB" sz="2000" dirty="0" smtClean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endParaRPr lang="he-IL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8540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6632"/>
            <a:ext cx="7696200" cy="864096"/>
          </a:xfrm>
        </p:spPr>
        <p:txBody>
          <a:bodyPr>
            <a:normAutofit/>
          </a:bodyPr>
          <a:lstStyle/>
          <a:p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משפחות - קידוד</a:t>
            </a:r>
            <a:endParaRPr lang="he-I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6752"/>
            <a:ext cx="7696200" cy="4929411"/>
          </a:xfrm>
        </p:spPr>
        <p:txBody>
          <a:bodyPr>
            <a:normAutofit fontScale="85000" lnSpcReduction="10000"/>
          </a:bodyPr>
          <a:lstStyle/>
          <a:p>
            <a:r>
              <a:rPr lang="en-US" sz="2500" dirty="0" smtClean="0"/>
              <a:t>X00 3</a:t>
            </a:r>
            <a:endParaRPr lang="he-IL" sz="2500" dirty="0" smtClean="0"/>
          </a:p>
          <a:p>
            <a:r>
              <a:rPr lang="he-IL" sz="2500" dirty="0" smtClean="0"/>
              <a:t>האינדיקטור הראשון -</a:t>
            </a:r>
            <a:r>
              <a:rPr lang="he-IL" sz="2500" b="1" dirty="0" smtClean="0">
                <a:solidFill>
                  <a:schemeClr val="tx2"/>
                </a:solidFill>
              </a:rPr>
              <a:t>3</a:t>
            </a:r>
          </a:p>
          <a:p>
            <a:pPr marL="342900" lvl="1" indent="-342900">
              <a:buFont typeface="Wingdings" pitchFamily="2" charset="2"/>
              <a:buChar char="q"/>
            </a:pPr>
            <a:r>
              <a:rPr lang="he-IL" sz="2500" dirty="0" smtClean="0"/>
              <a:t>סוג המשפחה יבוא תמיד בסוגריים (</a:t>
            </a:r>
            <a:r>
              <a:rPr lang="en-US" sz="2500" dirty="0" smtClean="0"/>
              <a:t>Family</a:t>
            </a:r>
            <a:r>
              <a:rPr lang="en-US" sz="2500" dirty="0"/>
              <a:t>, Clan, </a:t>
            </a:r>
            <a:r>
              <a:rPr lang="en-US" sz="2500" dirty="0" smtClean="0"/>
              <a:t>Tribe, Dynasty</a:t>
            </a:r>
            <a:r>
              <a:rPr lang="he-IL" sz="2500" dirty="0" smtClean="0"/>
              <a:t>)</a:t>
            </a:r>
          </a:p>
          <a:p>
            <a:pPr marL="342900" lvl="1" indent="-342900">
              <a:buFont typeface="Wingdings" pitchFamily="2" charset="2"/>
              <a:buChar char="q"/>
            </a:pPr>
            <a:r>
              <a:rPr lang="he-IL" sz="2500" dirty="0" smtClean="0"/>
              <a:t>ניתן להוסיף בסוגריים מידע נוסף כמו תאריכים, מקום, שם המייסד</a:t>
            </a:r>
            <a:endParaRPr lang="en-US" sz="2500" dirty="0"/>
          </a:p>
          <a:p>
            <a:pPr lvl="1"/>
            <a:r>
              <a:rPr lang="en-US" sz="2500" b="1" dirty="0" smtClean="0">
                <a:solidFill>
                  <a:schemeClr val="tx2"/>
                </a:solidFill>
              </a:rPr>
              <a:t>$a</a:t>
            </a:r>
            <a:r>
              <a:rPr lang="he-IL" sz="2500" dirty="0" smtClean="0"/>
              <a:t> שם המשפחה</a:t>
            </a:r>
          </a:p>
          <a:p>
            <a:pPr lvl="1"/>
            <a:r>
              <a:rPr lang="en-US" sz="2500" b="1" dirty="0" smtClean="0">
                <a:solidFill>
                  <a:schemeClr val="tx2"/>
                </a:solidFill>
              </a:rPr>
              <a:t>$c</a:t>
            </a:r>
            <a:r>
              <a:rPr lang="he-IL" sz="2500" dirty="0" smtClean="0"/>
              <a:t> מקום</a:t>
            </a:r>
          </a:p>
          <a:p>
            <a:pPr marL="514350" lvl="1" indent="0">
              <a:buNone/>
            </a:pPr>
            <a:r>
              <a:rPr lang="he-IL" sz="2500" dirty="0" smtClean="0"/>
              <a:t>  </a:t>
            </a:r>
            <a:r>
              <a:rPr lang="he-IL" sz="2500" dirty="0" smtClean="0">
                <a:solidFill>
                  <a:schemeClr val="tx2"/>
                </a:solidFill>
              </a:rPr>
              <a:t>  </a:t>
            </a:r>
            <a:r>
              <a:rPr lang="en-US" sz="2500" dirty="0" smtClean="0"/>
              <a:t>100 </a:t>
            </a:r>
            <a:r>
              <a:rPr lang="en-US" sz="2500" dirty="0"/>
              <a:t>3_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b="1" dirty="0" smtClean="0">
                <a:solidFill>
                  <a:schemeClr val="tx2"/>
                </a:solidFill>
              </a:rPr>
              <a:t>$</a:t>
            </a:r>
            <a:r>
              <a:rPr lang="en-US" sz="2500" b="1" dirty="0" err="1" smtClean="0">
                <a:solidFill>
                  <a:schemeClr val="tx2"/>
                </a:solidFill>
              </a:rPr>
              <a:t>a</a:t>
            </a:r>
            <a:r>
              <a:rPr lang="en-US" sz="2500" dirty="0" err="1" smtClean="0"/>
              <a:t>Shrewsbury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/>
              <a:t>(Family </a:t>
            </a:r>
            <a:r>
              <a:rPr lang="en-US" sz="2500" b="1" dirty="0"/>
              <a:t>: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b="1" dirty="0">
                <a:solidFill>
                  <a:schemeClr val="tx2"/>
                </a:solidFill>
              </a:rPr>
              <a:t>$c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dirty="0"/>
              <a:t>Great Britain)</a:t>
            </a:r>
          </a:p>
          <a:p>
            <a:pPr lvl="1"/>
            <a:r>
              <a:rPr lang="en-US" sz="2500" b="1" dirty="0" smtClean="0">
                <a:solidFill>
                  <a:schemeClr val="tx2"/>
                </a:solidFill>
              </a:rPr>
              <a:t>$d</a:t>
            </a:r>
            <a:r>
              <a:rPr lang="he-IL" sz="2500" b="1" dirty="0" smtClean="0"/>
              <a:t> </a:t>
            </a:r>
            <a:r>
              <a:rPr lang="he-IL" sz="2500" dirty="0" smtClean="0"/>
              <a:t>תאריך</a:t>
            </a:r>
          </a:p>
          <a:p>
            <a:pPr lvl="1"/>
            <a:r>
              <a:rPr lang="en-US" sz="2500" b="1" dirty="0" smtClean="0">
                <a:solidFill>
                  <a:schemeClr val="tx2"/>
                </a:solidFill>
              </a:rPr>
              <a:t>$g</a:t>
            </a:r>
            <a:r>
              <a:rPr lang="he-IL" sz="2500" dirty="0" smtClean="0"/>
              <a:t> חבר מייסד, חבר בולט</a:t>
            </a:r>
          </a:p>
          <a:p>
            <a:pPr lvl="1"/>
            <a:endParaRPr lang="he-IL" sz="2500" dirty="0" smtClean="0"/>
          </a:p>
          <a:p>
            <a:pPr marL="914400" lvl="2" indent="0" algn="l" rtl="0">
              <a:buNone/>
            </a:pPr>
            <a:r>
              <a:rPr lang="en-US" sz="2500" dirty="0" smtClean="0"/>
              <a:t>100 3_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b="1" dirty="0">
                <a:solidFill>
                  <a:schemeClr val="tx2"/>
                </a:solidFill>
              </a:rPr>
              <a:t>$</a:t>
            </a:r>
            <a:r>
              <a:rPr lang="en-US" sz="2500" b="1" dirty="0" err="1">
                <a:solidFill>
                  <a:schemeClr val="tx2"/>
                </a:solidFill>
              </a:rPr>
              <a:t>a</a:t>
            </a:r>
            <a:r>
              <a:rPr lang="en-US" sz="2500" dirty="0" err="1" smtClean="0"/>
              <a:t>Abdurahman</a:t>
            </a:r>
            <a:r>
              <a:rPr lang="en-US" sz="2500" dirty="0" smtClean="0"/>
              <a:t> </a:t>
            </a:r>
            <a:r>
              <a:rPr lang="en-US" sz="2500" dirty="0"/>
              <a:t>(Family </a:t>
            </a:r>
            <a:r>
              <a:rPr lang="en-US" sz="2500" b="1" dirty="0"/>
              <a:t>: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b="1" dirty="0" smtClean="0">
                <a:solidFill>
                  <a:schemeClr val="tx2"/>
                </a:solidFill>
              </a:rPr>
              <a:t>$d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/>
              <a:t>1872-1963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b="1" dirty="0"/>
              <a:t>:</a:t>
            </a:r>
            <a:r>
              <a:rPr lang="en-US" sz="2500" dirty="0">
                <a:solidFill>
                  <a:schemeClr val="tx2"/>
                </a:solidFill>
              </a:rPr>
              <a:t> </a:t>
            </a:r>
            <a:r>
              <a:rPr lang="en-US" sz="2500" b="1" dirty="0" smtClean="0">
                <a:solidFill>
                  <a:schemeClr val="tx2"/>
                </a:solidFill>
              </a:rPr>
              <a:t>$c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/>
              <a:t>South Africa</a:t>
            </a:r>
            <a:r>
              <a:rPr lang="en-US" sz="2500" dirty="0" smtClean="0"/>
              <a:t>) </a:t>
            </a:r>
            <a:r>
              <a:rPr lang="en-US" sz="2500" dirty="0" smtClean="0">
                <a:solidFill>
                  <a:schemeClr val="tx2"/>
                </a:solidFill>
              </a:rPr>
              <a:t>	</a:t>
            </a:r>
            <a:endParaRPr lang="he-IL" sz="2500" dirty="0" smtClean="0">
              <a:solidFill>
                <a:schemeClr val="tx2"/>
              </a:solidFill>
            </a:endParaRPr>
          </a:p>
          <a:p>
            <a:pPr marL="914400" lvl="2" indent="0" algn="l" rtl="0">
              <a:buNone/>
            </a:pPr>
            <a:r>
              <a:rPr lang="en-US" sz="2500" dirty="0" smtClean="0"/>
              <a:t>100 3_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b="1" dirty="0">
                <a:solidFill>
                  <a:schemeClr val="tx2"/>
                </a:solidFill>
              </a:rPr>
              <a:t>$</a:t>
            </a:r>
            <a:r>
              <a:rPr lang="en-US" sz="2500" b="1" dirty="0" err="1">
                <a:solidFill>
                  <a:schemeClr val="tx2"/>
                </a:solidFill>
              </a:rPr>
              <a:t>a</a:t>
            </a:r>
            <a:r>
              <a:rPr lang="en-US" sz="2500" dirty="0" err="1" smtClean="0"/>
              <a:t>Hoopes</a:t>
            </a:r>
            <a:r>
              <a:rPr lang="en-US" sz="2500" dirty="0" smtClean="0"/>
              <a:t> (Family </a:t>
            </a:r>
            <a:r>
              <a:rPr lang="en-US" sz="2500" b="1" dirty="0" smtClean="0"/>
              <a:t>: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b="1" dirty="0" smtClean="0">
                <a:solidFill>
                  <a:schemeClr val="tx2"/>
                </a:solidFill>
              </a:rPr>
              <a:t>$g</a:t>
            </a:r>
            <a:r>
              <a:rPr lang="en-US" sz="2500" dirty="0" smtClean="0">
                <a:solidFill>
                  <a:schemeClr val="tx2"/>
                </a:solidFill>
              </a:rPr>
              <a:t> </a:t>
            </a:r>
            <a:r>
              <a:rPr lang="en-US" sz="2500" dirty="0" err="1" smtClean="0"/>
              <a:t>Hoopes</a:t>
            </a:r>
            <a:r>
              <a:rPr lang="en-US" sz="2500" dirty="0" smtClean="0"/>
              <a:t>, Joshua, 1645-1723)    	</a:t>
            </a:r>
          </a:p>
          <a:p>
            <a:endParaRPr lang="he-IL" sz="2500" dirty="0" smtClean="0"/>
          </a:p>
          <a:p>
            <a:pPr lvl="1"/>
            <a:endParaRPr lang="en-US" sz="18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5226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FRAD</a:t>
            </a:r>
            <a:endParaRPr lang="he-I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00808"/>
            <a:ext cx="769620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2000" dirty="0"/>
              <a:t>עקרונות נקודות הגישה : </a:t>
            </a:r>
            <a:r>
              <a:rPr lang="en-US" sz="2000" dirty="0"/>
              <a:t>FRAD</a:t>
            </a:r>
          </a:p>
          <a:p>
            <a:pPr marL="0" indent="0" algn="ctr" rtl="0"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F</a:t>
            </a:r>
            <a:r>
              <a:rPr lang="en-US" sz="2000" dirty="0" smtClean="0"/>
              <a:t>unctional </a:t>
            </a:r>
            <a:r>
              <a:rPr lang="en-US" sz="2000" b="1" dirty="0">
                <a:solidFill>
                  <a:schemeClr val="tx2"/>
                </a:solidFill>
              </a:rPr>
              <a:t>R</a:t>
            </a:r>
            <a:r>
              <a:rPr lang="en-US" sz="2000" dirty="0"/>
              <a:t>equirements for </a:t>
            </a:r>
            <a:r>
              <a:rPr lang="en-US" sz="2000" b="1" dirty="0">
                <a:solidFill>
                  <a:schemeClr val="tx2"/>
                </a:solidFill>
              </a:rPr>
              <a:t>A</a:t>
            </a:r>
            <a:r>
              <a:rPr lang="en-US" sz="2000" dirty="0"/>
              <a:t>uthority </a:t>
            </a:r>
            <a:r>
              <a:rPr lang="en-US" sz="2000" b="1" dirty="0">
                <a:solidFill>
                  <a:schemeClr val="tx2"/>
                </a:solidFill>
              </a:rPr>
              <a:t>D</a:t>
            </a:r>
            <a:r>
              <a:rPr lang="en-US" sz="2000" dirty="0"/>
              <a:t>ata </a:t>
            </a:r>
            <a:r>
              <a:rPr lang="en-US" sz="2000" dirty="0" smtClean="0"/>
              <a:t>- IFLA 2009</a:t>
            </a:r>
          </a:p>
          <a:p>
            <a:pPr marL="0" indent="0" algn="l" rtl="0">
              <a:buNone/>
            </a:pPr>
            <a:r>
              <a:rPr lang="en-US" sz="1500" dirty="0" smtClean="0"/>
              <a:t>  </a:t>
            </a:r>
            <a:endParaRPr lang="en-US" sz="1500" dirty="0"/>
          </a:p>
          <a:p>
            <a:pPr marL="0" indent="0">
              <a:buNone/>
            </a:pPr>
            <a:r>
              <a:rPr lang="he-IL" sz="1500" dirty="0"/>
              <a:t>נקודות הגישה אמורות לענות על 4  </a:t>
            </a:r>
            <a:r>
              <a:rPr lang="he-IL" sz="1500" dirty="0" smtClean="0"/>
              <a:t>משימות:</a:t>
            </a:r>
          </a:p>
          <a:p>
            <a:pPr marL="0" indent="0">
              <a:buNone/>
            </a:pPr>
            <a:endParaRPr lang="he-IL" sz="1500" dirty="0"/>
          </a:p>
          <a:p>
            <a:pPr marL="571500" lvl="1" indent="-171450"/>
            <a:r>
              <a:rPr lang="he-IL" sz="1500" b="1" dirty="0">
                <a:solidFill>
                  <a:schemeClr val="tx2"/>
                </a:solidFill>
              </a:rPr>
              <a:t>לאתר - </a:t>
            </a:r>
            <a:r>
              <a:rPr lang="en-US" sz="1500" b="1" dirty="0">
                <a:solidFill>
                  <a:schemeClr val="tx2"/>
                </a:solidFill>
              </a:rPr>
              <a:t>Find</a:t>
            </a:r>
            <a:r>
              <a:rPr lang="he-IL" sz="1500" dirty="0"/>
              <a:t>  למצוא ישות או קבוצת ישויות לפי קריטריונים </a:t>
            </a:r>
            <a:r>
              <a:rPr lang="he-IL" sz="1500" dirty="0" smtClean="0"/>
              <a:t>מוגדרים</a:t>
            </a:r>
          </a:p>
          <a:p>
            <a:pPr marL="571500" lvl="1" indent="-171450"/>
            <a:endParaRPr lang="he-IL" sz="1500" dirty="0"/>
          </a:p>
          <a:p>
            <a:pPr marL="571500" lvl="1" indent="-171450"/>
            <a:r>
              <a:rPr lang="he-IL" sz="1500" b="1" dirty="0">
                <a:solidFill>
                  <a:schemeClr val="tx2"/>
                </a:solidFill>
              </a:rPr>
              <a:t>לזהות – </a:t>
            </a:r>
            <a:r>
              <a:rPr lang="en-US" sz="1500" b="1" dirty="0">
                <a:solidFill>
                  <a:schemeClr val="tx2"/>
                </a:solidFill>
              </a:rPr>
              <a:t>Identify</a:t>
            </a:r>
            <a:r>
              <a:rPr lang="he-IL" sz="1500" dirty="0"/>
              <a:t>   לזהות את הישות (להבחין בין שתי ישויות עם אפיונים דומים, או לאמת צורת שם הישות אשר תשמש נקודת גישה</a:t>
            </a:r>
            <a:r>
              <a:rPr lang="he-IL" sz="1500" dirty="0" smtClean="0"/>
              <a:t>)</a:t>
            </a:r>
          </a:p>
          <a:p>
            <a:pPr marL="571500" lvl="1" indent="-171450"/>
            <a:endParaRPr lang="he-IL" sz="1500" dirty="0"/>
          </a:p>
          <a:p>
            <a:pPr marL="571500" lvl="1" indent="-171450"/>
            <a:r>
              <a:rPr lang="he-IL" sz="1500" b="1" dirty="0">
                <a:solidFill>
                  <a:schemeClr val="tx2"/>
                </a:solidFill>
              </a:rPr>
              <a:t>למקם בהקשר - </a:t>
            </a:r>
            <a:r>
              <a:rPr lang="en-US" sz="1500" b="1" dirty="0">
                <a:solidFill>
                  <a:schemeClr val="tx2"/>
                </a:solidFill>
              </a:rPr>
              <a:t>Contextualize</a:t>
            </a:r>
            <a:r>
              <a:rPr lang="he-IL" sz="1500" dirty="0"/>
              <a:t> למקם את שם האדם, התאגיד, היצירה, הנושא </a:t>
            </a:r>
            <a:r>
              <a:rPr lang="he-IL" sz="1500"/>
              <a:t>בהקשר </a:t>
            </a:r>
            <a:r>
              <a:rPr lang="he-IL" sz="1500" smtClean="0"/>
              <a:t>הנכון</a:t>
            </a:r>
          </a:p>
          <a:p>
            <a:pPr marL="400050" lvl="1" indent="0">
              <a:buNone/>
            </a:pPr>
            <a:endParaRPr lang="he-IL" sz="1500" dirty="0"/>
          </a:p>
          <a:p>
            <a:pPr marL="571500" lvl="1" indent="-171450"/>
            <a:r>
              <a:rPr lang="he-IL" sz="1500" b="1" dirty="0">
                <a:solidFill>
                  <a:schemeClr val="tx2"/>
                </a:solidFill>
              </a:rPr>
              <a:t>להצדיק – </a:t>
            </a:r>
            <a:r>
              <a:rPr lang="en-US" sz="1500" b="1" dirty="0">
                <a:solidFill>
                  <a:schemeClr val="tx2"/>
                </a:solidFill>
              </a:rPr>
              <a:t>Justify</a:t>
            </a:r>
            <a:r>
              <a:rPr lang="he-IL" sz="1500" b="1" dirty="0">
                <a:solidFill>
                  <a:schemeClr val="tx2"/>
                </a:solidFill>
              </a:rPr>
              <a:t> </a:t>
            </a:r>
            <a:r>
              <a:rPr lang="he-IL" sz="1500" dirty="0"/>
              <a:t>לתעד את השיקולים לבחירת הצורה של השם אשר תשמש כנקודת  גישה</a:t>
            </a:r>
          </a:p>
          <a:p>
            <a:pPr marL="400050" lvl="1" indent="0">
              <a:buNone/>
            </a:pPr>
            <a:endParaRPr lang="he-IL" sz="14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5122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6632"/>
            <a:ext cx="7696200" cy="864096"/>
          </a:xfrm>
        </p:spPr>
        <p:txBody>
          <a:bodyPr>
            <a:normAutofit/>
          </a:bodyPr>
          <a:lstStyle/>
          <a:p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משפחות - קידוד</a:t>
            </a:r>
            <a:endParaRPr lang="he-I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7696200" cy="492941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500" dirty="0" smtClean="0"/>
              <a:t>    	</a:t>
            </a:r>
          </a:p>
          <a:p>
            <a:endParaRPr lang="he-IL" sz="2500" dirty="0" smtClean="0"/>
          </a:p>
          <a:p>
            <a:r>
              <a:rPr lang="he-IL" sz="2500" dirty="0" smtClean="0"/>
              <a:t>שדות מידע נוספים בזיהוי: </a:t>
            </a:r>
            <a:endParaRPr lang="en-US" sz="2500" dirty="0"/>
          </a:p>
          <a:p>
            <a:pPr lvl="1" algn="l">
              <a:buNone/>
            </a:pPr>
            <a:endParaRPr lang="he-IL" sz="2500" dirty="0" smtClean="0"/>
          </a:p>
          <a:p>
            <a:pPr lvl="1"/>
            <a:r>
              <a:rPr lang="he-IL" sz="2500" dirty="0"/>
              <a:t>376-סוג המשפחה (</a:t>
            </a:r>
            <a:r>
              <a:rPr lang="en-US" sz="2500" dirty="0"/>
              <a:t>(Family, Clan, Tribe</a:t>
            </a:r>
            <a:r>
              <a:rPr lang="en-US" sz="2500" dirty="0" smtClean="0"/>
              <a:t>, Dynasty</a:t>
            </a:r>
            <a:endParaRPr lang="en-US" sz="2500" dirty="0"/>
          </a:p>
          <a:p>
            <a:pPr lvl="1"/>
            <a:r>
              <a:rPr lang="en-US" sz="2500" dirty="0"/>
              <a:t>046</a:t>
            </a:r>
            <a:r>
              <a:rPr lang="he-IL" sz="2500" dirty="0"/>
              <a:t>- תאריכים(</a:t>
            </a:r>
            <a:r>
              <a:rPr lang="en-US" sz="2500" dirty="0"/>
              <a:t> - $s 1811</a:t>
            </a:r>
            <a:r>
              <a:rPr lang="he-IL" sz="2500" dirty="0"/>
              <a:t> תחילת ייסוד המשפחה)</a:t>
            </a:r>
          </a:p>
          <a:p>
            <a:pPr lvl="1"/>
            <a:r>
              <a:rPr lang="he-IL" sz="2500" dirty="0"/>
              <a:t>370- שיוך גיאוגרפי (</a:t>
            </a:r>
            <a:r>
              <a:rPr lang="en-US" sz="2500" dirty="0"/>
              <a:t>($f </a:t>
            </a:r>
            <a:r>
              <a:rPr lang="en-US" sz="2500" dirty="0" smtClean="0"/>
              <a:t>Australia</a:t>
            </a:r>
            <a:endParaRPr lang="he-IL" sz="2500" dirty="0" smtClean="0"/>
          </a:p>
          <a:p>
            <a:pPr lvl="1"/>
            <a:endParaRPr lang="he-IL" sz="2500" dirty="0"/>
          </a:p>
          <a:p>
            <a:r>
              <a:rPr lang="he-IL" sz="2500" b="1" dirty="0" smtClean="0"/>
              <a:t>מבנה זה אינו  בשימוש כנושא: </a:t>
            </a:r>
          </a:p>
          <a:p>
            <a:pPr lvl="1"/>
            <a:endParaRPr lang="he-IL" sz="2500" dirty="0" smtClean="0"/>
          </a:p>
          <a:p>
            <a:pPr algn="l" rtl="0">
              <a:buNone/>
            </a:pPr>
            <a:r>
              <a:rPr lang="en-GB" sz="2500" dirty="0">
                <a:solidFill>
                  <a:schemeClr val="tx2"/>
                </a:solidFill>
                <a:latin typeface="Courier New" pitchFamily="49" charset="0"/>
              </a:rPr>
              <a:t>	</a:t>
            </a:r>
            <a:r>
              <a:rPr lang="en-GB" sz="2500" dirty="0" err="1" smtClean="0">
                <a:latin typeface="Courier New" pitchFamily="49" charset="0"/>
              </a:rPr>
              <a:t>sh</a:t>
            </a:r>
            <a:r>
              <a:rPr lang="en-US" sz="2500" dirty="0" smtClean="0">
                <a:latin typeface="Courier New" pitchFamily="49" charset="0"/>
              </a:rPr>
              <a:t>:</a:t>
            </a:r>
            <a:r>
              <a:rPr lang="en-GB" sz="2500" dirty="0" smtClean="0">
                <a:solidFill>
                  <a:schemeClr val="tx2"/>
                </a:solidFill>
                <a:latin typeface="Courier New" pitchFamily="49" charset="0"/>
              </a:rPr>
              <a:t>   </a:t>
            </a:r>
            <a:r>
              <a:rPr lang="en-GB" sz="2500" b="1" dirty="0" smtClean="0">
                <a:solidFill>
                  <a:schemeClr val="tx2"/>
                </a:solidFill>
                <a:latin typeface="Courier New" pitchFamily="49" charset="0"/>
              </a:rPr>
              <a:t>$</a:t>
            </a:r>
            <a:r>
              <a:rPr lang="en-GB" sz="2500" b="1" dirty="0" err="1">
                <a:solidFill>
                  <a:schemeClr val="tx2"/>
                </a:solidFill>
                <a:latin typeface="Courier New" pitchFamily="49" charset="0"/>
              </a:rPr>
              <a:t>a</a:t>
            </a:r>
            <a:r>
              <a:rPr lang="en-GB" sz="2500" dirty="0" err="1">
                <a:latin typeface="Courier New" pitchFamily="49" charset="0"/>
              </a:rPr>
              <a:t>Asher</a:t>
            </a:r>
            <a:r>
              <a:rPr lang="en-GB" sz="2500" dirty="0">
                <a:latin typeface="Courier New" pitchFamily="49" charset="0"/>
              </a:rPr>
              <a:t> family</a:t>
            </a:r>
          </a:p>
          <a:p>
            <a:pPr algn="l" rtl="0">
              <a:buNone/>
            </a:pPr>
            <a:r>
              <a:rPr lang="en-US" sz="2500" dirty="0">
                <a:solidFill>
                  <a:schemeClr val="tx2"/>
                </a:solidFill>
                <a:latin typeface="Courier New" pitchFamily="49" charset="0"/>
              </a:rPr>
              <a:t>	</a:t>
            </a:r>
            <a:r>
              <a:rPr lang="en-US" sz="2500" dirty="0" smtClean="0">
                <a:latin typeface="Courier New" pitchFamily="49" charset="0"/>
              </a:rPr>
              <a:t>name</a:t>
            </a:r>
            <a:r>
              <a:rPr lang="en-US" sz="2500" dirty="0" smtClean="0">
                <a:solidFill>
                  <a:schemeClr val="tx2"/>
                </a:solidFill>
                <a:latin typeface="Courier New" pitchFamily="49" charset="0"/>
              </a:rPr>
              <a:t>: </a:t>
            </a:r>
            <a:r>
              <a:rPr lang="en-US" sz="2500" b="1" dirty="0" smtClean="0">
                <a:solidFill>
                  <a:schemeClr val="tx2"/>
                </a:solidFill>
                <a:latin typeface="Courier New" pitchFamily="49" charset="0"/>
              </a:rPr>
              <a:t>$</a:t>
            </a:r>
            <a:r>
              <a:rPr lang="en-US" sz="2500" b="1" dirty="0" err="1">
                <a:solidFill>
                  <a:schemeClr val="tx2"/>
                </a:solidFill>
                <a:latin typeface="Courier New" pitchFamily="49" charset="0"/>
              </a:rPr>
              <a:t>a</a:t>
            </a:r>
            <a:r>
              <a:rPr lang="en-US" sz="2500" dirty="0" err="1">
                <a:latin typeface="Courier New" pitchFamily="49" charset="0"/>
              </a:rPr>
              <a:t>Asher</a:t>
            </a:r>
            <a:r>
              <a:rPr lang="en-US" sz="2500" dirty="0">
                <a:solidFill>
                  <a:schemeClr val="tx2"/>
                </a:solidFill>
                <a:latin typeface="Courier New" pitchFamily="49" charset="0"/>
              </a:rPr>
              <a:t> </a:t>
            </a:r>
            <a:r>
              <a:rPr lang="en-US" sz="2500" dirty="0">
                <a:latin typeface="Courier New" pitchFamily="49" charset="0"/>
              </a:rPr>
              <a:t>(Family </a:t>
            </a:r>
            <a:r>
              <a:rPr lang="en-US" sz="2500" b="1" dirty="0">
                <a:latin typeface="Courier New" pitchFamily="49" charset="0"/>
              </a:rPr>
              <a:t>:</a:t>
            </a:r>
            <a:r>
              <a:rPr lang="en-US" sz="2500" b="1" dirty="0">
                <a:solidFill>
                  <a:schemeClr val="tx2"/>
                </a:solidFill>
                <a:latin typeface="Courier New" pitchFamily="49" charset="0"/>
              </a:rPr>
              <a:t>$</a:t>
            </a:r>
            <a:r>
              <a:rPr lang="en-US" sz="2500" b="1" dirty="0" err="1" smtClean="0">
                <a:solidFill>
                  <a:schemeClr val="tx2"/>
                </a:solidFill>
                <a:latin typeface="Courier New" pitchFamily="49" charset="0"/>
              </a:rPr>
              <a:t>c</a:t>
            </a:r>
            <a:r>
              <a:rPr lang="en-US" sz="2500" dirty="0" err="1" smtClean="0">
                <a:latin typeface="Courier New" pitchFamily="49" charset="0"/>
              </a:rPr>
              <a:t>Worcester</a:t>
            </a:r>
            <a:r>
              <a:rPr lang="en-US" sz="2500" dirty="0" smtClean="0">
                <a:latin typeface="Courier New" pitchFamily="49" charset="0"/>
              </a:rPr>
              <a:t>, Mass</a:t>
            </a:r>
            <a:r>
              <a:rPr lang="en-US" sz="2500" dirty="0">
                <a:latin typeface="Courier New" pitchFamily="49" charset="0"/>
              </a:rPr>
              <a:t>.)</a:t>
            </a:r>
            <a:endParaRPr lang="en-GB" sz="2500" dirty="0">
              <a:latin typeface="Courier New" pitchFamily="49" charset="0"/>
            </a:endParaRPr>
          </a:p>
          <a:p>
            <a:pPr lvl="1"/>
            <a:endParaRPr lang="en-US" sz="18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4613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696200" cy="1417638"/>
          </a:xfrm>
        </p:spPr>
        <p:txBody>
          <a:bodyPr>
            <a:normAutofit/>
          </a:bodyPr>
          <a:lstStyle/>
          <a:p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תאגידים (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RDA 8,11</a:t>
            </a:r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)</a:t>
            </a:r>
            <a:endParaRPr lang="he-I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he-IL" sz="2000" dirty="0" smtClean="0"/>
              <a:t>ארגון או קבוצת אנשים אשר ידועים בשם מיוחד ופועלים כיחידה</a:t>
            </a:r>
          </a:p>
          <a:p>
            <a:pPr lvl="1"/>
            <a:r>
              <a:rPr lang="he-IL" sz="2000" dirty="0" smtClean="0"/>
              <a:t> </a:t>
            </a:r>
            <a:r>
              <a:rPr lang="he-IL" sz="1600" dirty="0" smtClean="0"/>
              <a:t>איגודים, מוסדות, מוסדות שלא למטרת רווח, ממשלות וכו'</a:t>
            </a:r>
          </a:p>
          <a:p>
            <a:pPr marL="457200" lvl="1" indent="0" algn="l" rtl="0">
              <a:buNone/>
            </a:pPr>
            <a:r>
              <a:rPr lang="en-US" sz="1600" dirty="0" smtClean="0">
                <a:solidFill>
                  <a:schemeClr val="tx2"/>
                </a:solidFill>
              </a:rPr>
              <a:t>                                                                                      </a:t>
            </a:r>
            <a:r>
              <a:rPr lang="he-IL" sz="1600" dirty="0" smtClean="0"/>
              <a:t>110</a:t>
            </a:r>
            <a:r>
              <a:rPr lang="en-US" sz="1600" dirty="0" smtClean="0"/>
              <a:t>  </a:t>
            </a:r>
            <a:r>
              <a:rPr lang="en-US" sz="1600" dirty="0"/>
              <a:t>2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b="1" dirty="0">
                <a:solidFill>
                  <a:schemeClr val="tx2"/>
                </a:solidFill>
              </a:rPr>
              <a:t>$a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latin typeface="Calibri" pitchFamily="32" charset="0"/>
              </a:rPr>
              <a:t>Heathrow Airport     </a:t>
            </a:r>
            <a:endParaRPr lang="en-US" sz="1600" dirty="0">
              <a:latin typeface="Calibri" pitchFamily="32" charset="0"/>
            </a:endParaRPr>
          </a:p>
          <a:p>
            <a:pPr lvl="1"/>
            <a:r>
              <a:rPr lang="he-IL" sz="1600" dirty="0" smtClean="0"/>
              <a:t>אירועים מיוחדים: תחרויות ספורט, פסטיבלים וכו' (בפורמט כנס)</a:t>
            </a:r>
          </a:p>
          <a:p>
            <a:pPr marL="457200" lvl="1" indent="0" algn="l" rtl="0">
              <a:buNone/>
            </a:pPr>
            <a:r>
              <a:rPr lang="he-IL" sz="1600" dirty="0" smtClean="0"/>
              <a:t>                                                                    </a:t>
            </a:r>
            <a:r>
              <a:rPr lang="en-US" sz="1600" dirty="0" smtClean="0"/>
              <a:t>111 2 </a:t>
            </a:r>
            <a:r>
              <a:rPr lang="en-US" sz="1600" b="1" dirty="0" smtClean="0">
                <a:solidFill>
                  <a:schemeClr val="tx2"/>
                </a:solidFill>
              </a:rPr>
              <a:t>$a</a:t>
            </a:r>
            <a:r>
              <a:rPr lang="en-US" sz="1600" dirty="0" smtClean="0">
                <a:solidFill>
                  <a:schemeClr val="tx2"/>
                </a:solidFill>
              </a:rPr>
              <a:t> </a:t>
            </a:r>
            <a:r>
              <a:rPr lang="en-US" sz="1600" dirty="0">
                <a:latin typeface="Calibri" pitchFamily="32" charset="0"/>
              </a:rPr>
              <a:t>Stanley Cup (Hockey</a:t>
            </a:r>
            <a:r>
              <a:rPr lang="en-US" sz="1600" dirty="0">
                <a:solidFill>
                  <a:schemeClr val="tx2"/>
                </a:solidFill>
                <a:latin typeface="Calibri" pitchFamily="32" charset="0"/>
              </a:rPr>
              <a:t>)</a:t>
            </a:r>
          </a:p>
          <a:p>
            <a:pPr lvl="1"/>
            <a:endParaRPr lang="he-IL" sz="2000" dirty="0" smtClean="0"/>
          </a:p>
          <a:p>
            <a:r>
              <a:rPr lang="he-IL" sz="2000" dirty="0" smtClean="0"/>
              <a:t>השם המועדף מתבסס בד"כ על השם בו התאגיד מוצג או לפי עדויות שנמצאו במקורות</a:t>
            </a:r>
          </a:p>
          <a:p>
            <a:pPr lvl="1"/>
            <a:r>
              <a:rPr lang="he-IL" sz="1600" dirty="0" smtClean="0"/>
              <a:t>קיצורים וראשי תיבות יירשמו בהתאם  לשם התאגיד </a:t>
            </a:r>
            <a:r>
              <a:rPr lang="he-IL" sz="1600" dirty="0" smtClean="0">
                <a:solidFill>
                  <a:schemeClr val="tx2"/>
                </a:solidFill>
              </a:rPr>
              <a:t>(</a:t>
            </a:r>
            <a:r>
              <a:rPr lang="he-IL" sz="1600" dirty="0" err="1" smtClean="0">
                <a:solidFill>
                  <a:schemeClr val="tx2"/>
                </a:solidFill>
              </a:rPr>
              <a:t>י.ב.מ</a:t>
            </a:r>
            <a:r>
              <a:rPr lang="he-IL" sz="1600" dirty="0" smtClean="0">
                <a:solidFill>
                  <a:schemeClr val="tx2"/>
                </a:solidFill>
              </a:rPr>
              <a:t>.)</a:t>
            </a:r>
          </a:p>
          <a:p>
            <a:pPr lvl="1"/>
            <a:r>
              <a:rPr lang="he-IL" sz="1600" dirty="0" smtClean="0"/>
              <a:t>שמות תאגידים ירשמו  בשפה הרשמית של התאגיד</a:t>
            </a:r>
          </a:p>
          <a:p>
            <a:pPr marL="457200" lvl="1" indent="0">
              <a:buNone/>
            </a:pPr>
            <a:endParaRPr lang="he-IL" sz="2000" dirty="0" smtClean="0">
              <a:solidFill>
                <a:schemeClr val="tx2"/>
              </a:solidFill>
            </a:endParaRPr>
          </a:p>
          <a:p>
            <a:r>
              <a:rPr lang="he-IL" sz="2000" dirty="0" smtClean="0"/>
              <a:t>תאגידים יכולים למלא תפקיד של יוצר, משתתף/תורם (</a:t>
            </a:r>
            <a:r>
              <a:rPr lang="en-US" sz="2000" dirty="0" smtClean="0"/>
              <a:t>(</a:t>
            </a:r>
            <a:r>
              <a:rPr lang="en-US" sz="2000" dirty="0" smtClean="0">
                <a:solidFill>
                  <a:srgbClr val="000000"/>
                </a:solidFill>
                <a:latin typeface="Calibri" pitchFamily="32" charset="0"/>
              </a:rPr>
              <a:t>Contributor</a:t>
            </a:r>
            <a:r>
              <a:rPr lang="he-IL" sz="2000" dirty="0" smtClean="0"/>
              <a:t>, נושא</a:t>
            </a:r>
          </a:p>
          <a:p>
            <a:pPr marL="0" indent="0">
              <a:buNone/>
            </a:pPr>
            <a:endParaRPr lang="he-IL" sz="2000" dirty="0" smtClean="0"/>
          </a:p>
          <a:p>
            <a:endParaRPr lang="he-IL" sz="20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he-IL" sz="2000" b="1" dirty="0" smtClean="0">
                <a:solidFill>
                  <a:schemeClr val="tx2"/>
                </a:solidFill>
              </a:rPr>
              <a:t> </a:t>
            </a:r>
            <a:endParaRPr lang="he-IL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66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696200" cy="764704"/>
          </a:xfrm>
        </p:spPr>
        <p:txBody>
          <a:bodyPr>
            <a:normAutofit/>
          </a:bodyPr>
          <a:lstStyle/>
          <a:p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תוספות לתאגידים</a:t>
            </a:r>
            <a:endParaRPr lang="he-I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7696200" cy="5760640"/>
          </a:xfrm>
        </p:spPr>
        <p:txBody>
          <a:bodyPr>
            <a:noAutofit/>
          </a:bodyPr>
          <a:lstStyle/>
          <a:p>
            <a:pPr marL="342900" lvl="1" indent="-342900">
              <a:buFont typeface="Wingdings" pitchFamily="2" charset="2"/>
              <a:buChar char="q"/>
            </a:pPr>
            <a:r>
              <a:rPr lang="he-IL" sz="1400" dirty="0" smtClean="0"/>
              <a:t>תאריכים</a:t>
            </a:r>
          </a:p>
          <a:p>
            <a:pPr marL="685800" lvl="2" indent="-285750" algn="just"/>
            <a:r>
              <a:rPr lang="he-IL" sz="1400" dirty="0" smtClean="0"/>
              <a:t>מהווים חלק </a:t>
            </a:r>
            <a:r>
              <a:rPr lang="he-IL" sz="1400" dirty="0"/>
              <a:t>משם התאגיד </a:t>
            </a:r>
            <a:r>
              <a:rPr lang="he-IL" sz="1400" dirty="0" smtClean="0"/>
              <a:t>כאשר יש צורך להבחין בין תאגידים </a:t>
            </a:r>
            <a:endParaRPr lang="he-IL" sz="1400" dirty="0"/>
          </a:p>
          <a:p>
            <a:pPr marL="514350" lvl="1" indent="0" algn="just">
              <a:buNone/>
            </a:pPr>
            <a:r>
              <a:rPr lang="he-IL" sz="1400" dirty="0" smtClean="0">
                <a:latin typeface="Calibri" pitchFamily="32" charset="0"/>
              </a:rPr>
              <a:t>    </a:t>
            </a:r>
            <a:r>
              <a:rPr lang="en-US" sz="1400" dirty="0" smtClean="0">
                <a:latin typeface="Calibri" pitchFamily="32" charset="0"/>
              </a:rPr>
              <a:t>110 </a:t>
            </a:r>
            <a:r>
              <a:rPr lang="en-US" sz="1400" dirty="0">
                <a:latin typeface="Calibri" pitchFamily="32" charset="0"/>
              </a:rPr>
              <a:t>2_</a:t>
            </a:r>
            <a:r>
              <a:rPr lang="en-US" sz="1400" dirty="0">
                <a:solidFill>
                  <a:schemeClr val="tx2"/>
                </a:solidFill>
                <a:latin typeface="Calibri" pitchFamily="32" charset="0"/>
              </a:rPr>
              <a:t> </a:t>
            </a:r>
            <a:r>
              <a:rPr lang="en-US" sz="1400" b="1" dirty="0" smtClean="0">
                <a:solidFill>
                  <a:schemeClr val="tx2"/>
                </a:solidFill>
                <a:latin typeface="Calibri" pitchFamily="32" charset="0"/>
              </a:rPr>
              <a:t>$</a:t>
            </a:r>
            <a:r>
              <a:rPr lang="en-US" sz="1400" b="1" dirty="0" err="1" smtClean="0">
                <a:solidFill>
                  <a:schemeClr val="tx2"/>
                </a:solidFill>
                <a:latin typeface="Calibri" pitchFamily="32" charset="0"/>
              </a:rPr>
              <a:t>a</a:t>
            </a:r>
            <a:r>
              <a:rPr lang="en-US" sz="1400" dirty="0" err="1" smtClean="0">
                <a:latin typeface="Calibri" pitchFamily="32" charset="0"/>
              </a:rPr>
              <a:t>Constitution</a:t>
            </a:r>
            <a:r>
              <a:rPr lang="en-US" sz="1400" dirty="0" smtClean="0">
                <a:latin typeface="Calibri" pitchFamily="32" charset="0"/>
              </a:rPr>
              <a:t> </a:t>
            </a:r>
            <a:r>
              <a:rPr lang="en-US" sz="1400" dirty="0">
                <a:latin typeface="Calibri" pitchFamily="32" charset="0"/>
              </a:rPr>
              <a:t>Party (U.S. : </a:t>
            </a:r>
            <a:r>
              <a:rPr lang="en-US" sz="1400" b="1" dirty="0">
                <a:solidFill>
                  <a:schemeClr val="tx2"/>
                </a:solidFill>
                <a:latin typeface="Calibri" pitchFamily="32" charset="0"/>
              </a:rPr>
              <a:t>1952-1968</a:t>
            </a:r>
            <a:r>
              <a:rPr lang="en-US" sz="1400" dirty="0">
                <a:latin typeface="Calibri" pitchFamily="32" charset="0"/>
              </a:rPr>
              <a:t> </a:t>
            </a:r>
            <a:r>
              <a:rPr lang="en-US" sz="1400" dirty="0" smtClean="0">
                <a:latin typeface="Calibri" pitchFamily="32" charset="0"/>
              </a:rPr>
              <a:t>)</a:t>
            </a:r>
            <a:r>
              <a:rPr lang="he-IL" sz="1400" dirty="0" smtClean="0">
                <a:latin typeface="Calibri" pitchFamily="32" charset="0"/>
              </a:rPr>
              <a:t> </a:t>
            </a:r>
          </a:p>
          <a:p>
            <a:pPr marL="800100" lvl="1" algn="just"/>
            <a:r>
              <a:rPr lang="he-IL" sz="1400" dirty="0" smtClean="0">
                <a:latin typeface="Calibri" pitchFamily="32" charset="0"/>
              </a:rPr>
              <a:t>נרשמים בשדה 046   </a:t>
            </a:r>
          </a:p>
          <a:p>
            <a:pPr marL="514350" lvl="1" indent="0">
              <a:buNone/>
            </a:pPr>
            <a:r>
              <a:rPr lang="he-IL" sz="1400" b="1" dirty="0" smtClean="0">
                <a:solidFill>
                  <a:schemeClr val="tx2"/>
                </a:solidFill>
                <a:latin typeface="Calibri" pitchFamily="32" charset="0"/>
              </a:rPr>
              <a:t>      </a:t>
            </a:r>
            <a:r>
              <a:rPr lang="en-US" sz="1400" b="1" dirty="0" smtClean="0">
                <a:solidFill>
                  <a:schemeClr val="tx2"/>
                </a:solidFill>
                <a:latin typeface="Calibri" pitchFamily="32" charset="0"/>
              </a:rPr>
              <a:t>$</a:t>
            </a:r>
            <a:r>
              <a:rPr lang="en-US" sz="1400" b="1" dirty="0">
                <a:solidFill>
                  <a:schemeClr val="tx2"/>
                </a:solidFill>
                <a:latin typeface="Calibri" pitchFamily="32" charset="0"/>
              </a:rPr>
              <a:t>s</a:t>
            </a:r>
            <a:r>
              <a:rPr lang="en-US" sz="1400" dirty="0">
                <a:solidFill>
                  <a:srgbClr val="000000"/>
                </a:solidFill>
                <a:latin typeface="Calibri" pitchFamily="32" charset="0"/>
              </a:rPr>
              <a:t> 1952 </a:t>
            </a:r>
            <a:r>
              <a:rPr lang="en-US" sz="1400" b="1" dirty="0">
                <a:solidFill>
                  <a:schemeClr val="tx2"/>
                </a:solidFill>
                <a:latin typeface="Calibri" pitchFamily="32" charset="0"/>
              </a:rPr>
              <a:t>$t</a:t>
            </a:r>
            <a:r>
              <a:rPr lang="en-US" sz="1400" dirty="0">
                <a:solidFill>
                  <a:srgbClr val="000000"/>
                </a:solidFill>
                <a:latin typeface="Calibri" pitchFamily="32" charset="0"/>
              </a:rPr>
              <a:t> 1968 </a:t>
            </a:r>
            <a:r>
              <a:rPr lang="he-IL" sz="1400" dirty="0">
                <a:solidFill>
                  <a:srgbClr val="000000"/>
                </a:solidFill>
                <a:latin typeface="Calibri" pitchFamily="32" charset="0"/>
              </a:rPr>
              <a:t> 046</a:t>
            </a:r>
          </a:p>
          <a:p>
            <a:pPr marL="1200150" lvl="2"/>
            <a:r>
              <a:rPr lang="en-US" sz="1400" b="1" dirty="0">
                <a:solidFill>
                  <a:schemeClr val="tx2"/>
                </a:solidFill>
                <a:latin typeface="Calibri" pitchFamily="32" charset="0"/>
              </a:rPr>
              <a:t>$s</a:t>
            </a:r>
            <a:r>
              <a:rPr lang="he-IL" sz="1400" dirty="0">
                <a:solidFill>
                  <a:srgbClr val="000000"/>
                </a:solidFill>
                <a:latin typeface="Calibri" pitchFamily="32" charset="0"/>
              </a:rPr>
              <a:t> - תאריך התחלה </a:t>
            </a:r>
          </a:p>
          <a:p>
            <a:pPr marL="1200150" lvl="2"/>
            <a:r>
              <a:rPr lang="en-US" sz="1400" b="1" dirty="0">
                <a:solidFill>
                  <a:schemeClr val="tx2"/>
                </a:solidFill>
                <a:latin typeface="Calibri" pitchFamily="32" charset="0"/>
              </a:rPr>
              <a:t>$t</a:t>
            </a:r>
            <a:r>
              <a:rPr lang="he-IL" sz="1400" dirty="0">
                <a:solidFill>
                  <a:srgbClr val="000000"/>
                </a:solidFill>
                <a:latin typeface="Calibri" pitchFamily="32" charset="0"/>
              </a:rPr>
              <a:t> - תאריך סיום</a:t>
            </a:r>
            <a:endParaRPr lang="en-US" sz="1400" dirty="0">
              <a:solidFill>
                <a:srgbClr val="000000"/>
              </a:solidFill>
              <a:latin typeface="Calibri" pitchFamily="32" charset="0"/>
            </a:endParaRPr>
          </a:p>
          <a:p>
            <a:r>
              <a:rPr lang="he-IL" sz="1400" dirty="0" smtClean="0">
                <a:solidFill>
                  <a:srgbClr val="000000"/>
                </a:solidFill>
                <a:latin typeface="Calibri" pitchFamily="32" charset="0"/>
              </a:rPr>
              <a:t>שיוך גיאוגרפי </a:t>
            </a:r>
          </a:p>
          <a:p>
            <a:pPr marL="457200" lvl="1" indent="0">
              <a:buNone/>
            </a:pPr>
            <a:r>
              <a:rPr lang="he-IL" sz="1400" dirty="0">
                <a:solidFill>
                  <a:srgbClr val="000000"/>
                </a:solidFill>
                <a:latin typeface="Calibri" pitchFamily="32" charset="0"/>
              </a:rPr>
              <a:t>רכיב ליבה כאשר מדובר בכנס וכאשר יש צורך להבחין בין תאגידים</a:t>
            </a:r>
          </a:p>
          <a:p>
            <a:pPr marL="0" indent="0" algn="l">
              <a:spcBef>
                <a:spcPts val="638"/>
              </a:spcBef>
              <a:spcAft>
                <a:spcPts val="1425"/>
              </a:spcAft>
              <a:buSzPct val="100000"/>
              <a:buNone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</a:tabLst>
            </a:pPr>
            <a:r>
              <a:rPr lang="en-US" sz="1400" dirty="0" smtClean="0">
                <a:latin typeface="Calibri" pitchFamily="32" charset="0"/>
              </a:rPr>
              <a:t>110 </a:t>
            </a:r>
            <a:r>
              <a:rPr lang="en-US" sz="1400" dirty="0">
                <a:latin typeface="Calibri" pitchFamily="32" charset="0"/>
              </a:rPr>
              <a:t>2_ </a:t>
            </a:r>
            <a:r>
              <a:rPr lang="en-US" sz="1400" b="1" dirty="0" smtClean="0">
                <a:solidFill>
                  <a:schemeClr val="tx2"/>
                </a:solidFill>
                <a:latin typeface="Calibri" pitchFamily="32" charset="0"/>
              </a:rPr>
              <a:t>$</a:t>
            </a:r>
            <a:r>
              <a:rPr lang="en-US" sz="1400" b="1" dirty="0" err="1" smtClean="0">
                <a:solidFill>
                  <a:schemeClr val="tx2"/>
                </a:solidFill>
                <a:latin typeface="Calibri" pitchFamily="32" charset="0"/>
              </a:rPr>
              <a:t>a</a:t>
            </a:r>
            <a:r>
              <a:rPr lang="en-US" sz="1400" dirty="0" err="1" smtClean="0">
                <a:latin typeface="Calibri" pitchFamily="32" charset="0"/>
              </a:rPr>
              <a:t>Republican</a:t>
            </a:r>
            <a:r>
              <a:rPr lang="en-US" sz="1400" dirty="0" smtClean="0">
                <a:latin typeface="Calibri" pitchFamily="32" charset="0"/>
              </a:rPr>
              <a:t> </a:t>
            </a:r>
            <a:r>
              <a:rPr lang="en-US" sz="1400" dirty="0">
                <a:latin typeface="Calibri" pitchFamily="32" charset="0"/>
              </a:rPr>
              <a:t>Party </a:t>
            </a:r>
            <a:r>
              <a:rPr lang="en-US" sz="1400" b="1" dirty="0">
                <a:solidFill>
                  <a:schemeClr val="tx2"/>
                </a:solidFill>
                <a:latin typeface="Calibri" pitchFamily="32" charset="0"/>
              </a:rPr>
              <a:t>(Alaska)</a:t>
            </a:r>
            <a:br>
              <a:rPr lang="en-US" sz="1400" b="1" dirty="0">
                <a:solidFill>
                  <a:schemeClr val="tx2"/>
                </a:solidFill>
                <a:latin typeface="Calibri" pitchFamily="32" charset="0"/>
              </a:rPr>
            </a:br>
            <a:r>
              <a:rPr lang="en-US" sz="1400" dirty="0" smtClean="0">
                <a:latin typeface="Calibri" pitchFamily="32" charset="0"/>
              </a:rPr>
              <a:t>111 </a:t>
            </a:r>
            <a:r>
              <a:rPr lang="en-US" sz="1400" dirty="0">
                <a:latin typeface="Calibri" pitchFamily="32" charset="0"/>
              </a:rPr>
              <a:t>2_</a:t>
            </a:r>
            <a:r>
              <a:rPr lang="en-US" sz="1400" dirty="0">
                <a:solidFill>
                  <a:schemeClr val="tx2"/>
                </a:solidFill>
                <a:latin typeface="Calibri" pitchFamily="32" charset="0"/>
              </a:rPr>
              <a:t> </a:t>
            </a:r>
            <a:r>
              <a:rPr lang="en-US" sz="1400" b="1" dirty="0" smtClean="0">
                <a:solidFill>
                  <a:schemeClr val="tx2"/>
                </a:solidFill>
                <a:latin typeface="Calibri" pitchFamily="32" charset="0"/>
              </a:rPr>
              <a:t>$</a:t>
            </a:r>
            <a:r>
              <a:rPr lang="en-US" sz="1400" b="1" dirty="0" err="1" smtClean="0">
                <a:solidFill>
                  <a:schemeClr val="tx2"/>
                </a:solidFill>
                <a:latin typeface="Calibri" pitchFamily="32" charset="0"/>
              </a:rPr>
              <a:t>a</a:t>
            </a:r>
            <a:r>
              <a:rPr lang="en-US" sz="1400" dirty="0" err="1" smtClean="0">
                <a:latin typeface="Calibri" pitchFamily="32" charset="0"/>
              </a:rPr>
              <a:t>West</a:t>
            </a:r>
            <a:r>
              <a:rPr lang="en-US" sz="1400" dirty="0" smtClean="0">
                <a:latin typeface="Calibri" pitchFamily="32" charset="0"/>
              </a:rPr>
              <a:t> </a:t>
            </a:r>
            <a:r>
              <a:rPr lang="en-US" sz="1400" dirty="0">
                <a:latin typeface="Calibri" pitchFamily="32" charset="0"/>
              </a:rPr>
              <a:t>Cork Chamber Music Festival </a:t>
            </a:r>
            <a:r>
              <a:rPr lang="en-US" sz="1400" b="1" dirty="0">
                <a:solidFill>
                  <a:schemeClr val="tx2"/>
                </a:solidFill>
                <a:latin typeface="Calibri" pitchFamily="32" charset="0"/>
              </a:rPr>
              <a:t>$c</a:t>
            </a:r>
            <a:r>
              <a:rPr lang="en-US" sz="1400" dirty="0">
                <a:solidFill>
                  <a:schemeClr val="tx2"/>
                </a:solidFill>
                <a:latin typeface="Calibri" pitchFamily="32" charset="0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alibri" pitchFamily="32" charset="0"/>
              </a:rPr>
              <a:t>(</a:t>
            </a:r>
            <a:r>
              <a:rPr lang="en-US" sz="1400" b="1" dirty="0" err="1">
                <a:solidFill>
                  <a:schemeClr val="tx2"/>
                </a:solidFill>
                <a:latin typeface="Calibri" pitchFamily="32" charset="0"/>
              </a:rPr>
              <a:t>Bantry</a:t>
            </a:r>
            <a:r>
              <a:rPr lang="en-US" sz="1400" b="1" dirty="0">
                <a:solidFill>
                  <a:schemeClr val="tx2"/>
                </a:solidFill>
                <a:latin typeface="Calibri" pitchFamily="32" charset="0"/>
              </a:rPr>
              <a:t>, Ireland</a:t>
            </a:r>
            <a:r>
              <a:rPr lang="en-US" sz="1400" b="1" dirty="0" smtClean="0">
                <a:solidFill>
                  <a:schemeClr val="tx2"/>
                </a:solidFill>
                <a:latin typeface="Calibri" pitchFamily="32" charset="0"/>
              </a:rPr>
              <a:t>)</a:t>
            </a:r>
            <a:endParaRPr lang="he-IL" sz="1400" b="1" dirty="0" smtClean="0">
              <a:solidFill>
                <a:schemeClr val="tx2"/>
              </a:solidFill>
              <a:latin typeface="Calibri" pitchFamily="32" charset="0"/>
            </a:endParaRPr>
          </a:p>
          <a:p>
            <a:pPr marL="0" indent="0">
              <a:spcBef>
                <a:spcPts val="638"/>
              </a:spcBef>
              <a:spcAft>
                <a:spcPts val="1425"/>
              </a:spcAft>
              <a:buSzPct val="100000"/>
              <a:buNone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</a:tabLst>
            </a:pPr>
            <a:r>
              <a:rPr lang="he-IL" sz="1400" dirty="0" smtClean="0">
                <a:latin typeface="Calibri" pitchFamily="32" charset="0"/>
              </a:rPr>
              <a:t>נרשם בשדה 370</a:t>
            </a:r>
          </a:p>
          <a:p>
            <a:pPr lvl="1"/>
            <a:r>
              <a:rPr lang="en-US" sz="1400" b="1" dirty="0">
                <a:solidFill>
                  <a:schemeClr val="tx2"/>
                </a:solidFill>
              </a:rPr>
              <a:t>$c</a:t>
            </a:r>
            <a:r>
              <a:rPr lang="en-US" sz="1400" dirty="0"/>
              <a:t> </a:t>
            </a:r>
            <a:r>
              <a:rPr lang="he-IL" sz="1400" dirty="0"/>
              <a:t>-מדינה</a:t>
            </a:r>
            <a:r>
              <a:rPr lang="en-US" sz="1400" dirty="0"/>
              <a:t> </a:t>
            </a:r>
          </a:p>
          <a:p>
            <a:pPr lvl="1"/>
            <a:r>
              <a:rPr lang="en-US" sz="1400" b="1" dirty="0">
                <a:solidFill>
                  <a:schemeClr val="tx2"/>
                </a:solidFill>
              </a:rPr>
              <a:t>$e</a:t>
            </a:r>
            <a:r>
              <a:rPr lang="en-US" sz="1400" dirty="0"/>
              <a:t> </a:t>
            </a:r>
            <a:r>
              <a:rPr lang="he-IL" sz="1400" dirty="0"/>
              <a:t>-מקום מגורים, מפקדה, מנהלה </a:t>
            </a:r>
            <a:endParaRPr lang="en-US" sz="1400" dirty="0"/>
          </a:p>
          <a:p>
            <a:pPr lvl="1"/>
            <a:r>
              <a:rPr lang="en-US" sz="1400" b="1" dirty="0">
                <a:solidFill>
                  <a:schemeClr val="tx2"/>
                </a:solidFill>
              </a:rPr>
              <a:t>$f</a:t>
            </a:r>
            <a:r>
              <a:rPr lang="en-US" sz="1400" dirty="0"/>
              <a:t> </a:t>
            </a:r>
            <a:r>
              <a:rPr lang="he-IL" sz="1400" dirty="0"/>
              <a:t>-מקומות קשורים נוספים </a:t>
            </a:r>
            <a:endParaRPr lang="en-US" sz="1400" dirty="0"/>
          </a:p>
          <a:p>
            <a:pPr lvl="1"/>
            <a:r>
              <a:rPr lang="en-US" sz="1400" b="1" dirty="0" smtClean="0">
                <a:solidFill>
                  <a:schemeClr val="tx2"/>
                </a:solidFill>
              </a:rPr>
              <a:t>$</a:t>
            </a:r>
            <a:r>
              <a:rPr lang="en-US" sz="1400" b="1" dirty="0">
                <a:solidFill>
                  <a:schemeClr val="tx2"/>
                </a:solidFill>
              </a:rPr>
              <a:t>s</a:t>
            </a:r>
            <a:r>
              <a:rPr lang="en-US" sz="1400" dirty="0"/>
              <a:t> </a:t>
            </a:r>
            <a:r>
              <a:rPr lang="he-IL" sz="1400" dirty="0"/>
              <a:t>-תקופת ההתחלה </a:t>
            </a:r>
            <a:endParaRPr lang="en-US" sz="1400" dirty="0"/>
          </a:p>
          <a:p>
            <a:pPr lvl="1"/>
            <a:r>
              <a:rPr lang="en-US" sz="1400" b="1" dirty="0">
                <a:solidFill>
                  <a:schemeClr val="tx2"/>
                </a:solidFill>
              </a:rPr>
              <a:t>$t </a:t>
            </a:r>
            <a:r>
              <a:rPr lang="he-IL" sz="1400" dirty="0"/>
              <a:t>-תקופת הסיום </a:t>
            </a:r>
            <a:endParaRPr lang="he-IL" sz="1400" dirty="0" smtClean="0"/>
          </a:p>
          <a:p>
            <a:pPr>
              <a:spcBef>
                <a:spcPts val="638"/>
              </a:spcBef>
              <a:spcAft>
                <a:spcPts val="1425"/>
              </a:spcAft>
              <a:buSzPct val="100000"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</a:tabLst>
            </a:pPr>
            <a:r>
              <a:rPr lang="he-IL" sz="1400" dirty="0">
                <a:solidFill>
                  <a:srgbClr val="000000"/>
                </a:solidFill>
                <a:latin typeface="Calibri" pitchFamily="32" charset="0"/>
              </a:rPr>
              <a:t>שיוך מוסדי</a:t>
            </a:r>
            <a:r>
              <a:rPr lang="en-US" sz="1400" dirty="0">
                <a:solidFill>
                  <a:srgbClr val="000000"/>
                </a:solidFill>
                <a:latin typeface="Calibri" pitchFamily="32" charset="0"/>
              </a:rPr>
              <a:t/>
            </a:r>
            <a:br>
              <a:rPr lang="en-US" sz="1400" dirty="0">
                <a:solidFill>
                  <a:srgbClr val="000000"/>
                </a:solidFill>
                <a:latin typeface="Calibri" pitchFamily="32" charset="0"/>
              </a:rPr>
            </a:br>
            <a:r>
              <a:rPr lang="he-IL" sz="1400" dirty="0">
                <a:solidFill>
                  <a:srgbClr val="000000"/>
                </a:solidFill>
                <a:latin typeface="Calibri" pitchFamily="32" charset="0"/>
              </a:rPr>
              <a:t>נרשם כחלק משם התאגיד כאשר מספק  אבחנה טובה יותר מציון שם המקום </a:t>
            </a:r>
          </a:p>
          <a:p>
            <a:pPr marL="0" indent="0">
              <a:spcBef>
                <a:spcPts val="638"/>
              </a:spcBef>
              <a:spcAft>
                <a:spcPts val="1425"/>
              </a:spcAft>
              <a:buSzPct val="100000"/>
              <a:buNone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</a:tabLst>
            </a:pPr>
            <a:r>
              <a:rPr lang="he-IL" sz="1400" dirty="0">
                <a:solidFill>
                  <a:schemeClr val="tx2"/>
                </a:solidFill>
                <a:latin typeface="Calibri" pitchFamily="32" charset="0"/>
              </a:rPr>
              <a:t>        </a:t>
            </a:r>
            <a:r>
              <a:rPr lang="en-US" sz="1400" dirty="0">
                <a:latin typeface="Calibri" pitchFamily="32" charset="0"/>
              </a:rPr>
              <a:t>110 2_</a:t>
            </a:r>
            <a:r>
              <a:rPr lang="en-US" sz="1400" dirty="0">
                <a:solidFill>
                  <a:schemeClr val="tx2"/>
                </a:solidFill>
                <a:latin typeface="Calibri" pitchFamily="32" charset="0"/>
              </a:rPr>
              <a:t> </a:t>
            </a:r>
            <a:r>
              <a:rPr lang="en-US" sz="1400" b="1" dirty="0">
                <a:solidFill>
                  <a:schemeClr val="tx2"/>
                </a:solidFill>
                <a:latin typeface="Calibri" pitchFamily="32" charset="0"/>
              </a:rPr>
              <a:t>$</a:t>
            </a:r>
            <a:r>
              <a:rPr lang="en-US" sz="1400" b="1" dirty="0" err="1">
                <a:solidFill>
                  <a:schemeClr val="tx2"/>
                </a:solidFill>
                <a:latin typeface="Calibri" pitchFamily="32" charset="0"/>
              </a:rPr>
              <a:t>a</a:t>
            </a:r>
            <a:r>
              <a:rPr lang="en-US" sz="1400" dirty="0" err="1">
                <a:latin typeface="Calibri" pitchFamily="32" charset="0"/>
              </a:rPr>
              <a:t>National</a:t>
            </a:r>
            <a:r>
              <a:rPr lang="en-US" sz="1400" dirty="0">
                <a:latin typeface="Calibri" pitchFamily="32" charset="0"/>
              </a:rPr>
              <a:t> Portrait Gallery </a:t>
            </a:r>
            <a:r>
              <a:rPr lang="en-US" sz="1400" b="1" dirty="0">
                <a:solidFill>
                  <a:schemeClr val="tx2"/>
                </a:solidFill>
                <a:latin typeface="Calibri" pitchFamily="32" charset="0"/>
              </a:rPr>
              <a:t>(Smithsonian Institution)</a:t>
            </a:r>
          </a:p>
          <a:p>
            <a:pPr lvl="1"/>
            <a:endParaRPr lang="en-US" sz="1400" dirty="0"/>
          </a:p>
          <a:p>
            <a:pPr marL="457200" lvl="1" indent="0">
              <a:buNone/>
            </a:pPr>
            <a:r>
              <a:rPr lang="en-US" sz="1400" dirty="0" smtClean="0">
                <a:solidFill>
                  <a:schemeClr val="tx2"/>
                </a:solidFill>
                <a:latin typeface="Calibri" pitchFamily="32" charset="0"/>
              </a:rPr>
              <a:t>            </a:t>
            </a:r>
          </a:p>
          <a:p>
            <a:pPr marL="0" indent="0" algn="l" rtl="0">
              <a:spcBef>
                <a:spcPts val="638"/>
              </a:spcBef>
              <a:spcAft>
                <a:spcPts val="1425"/>
              </a:spcAft>
              <a:buSzPct val="100000"/>
              <a:buNone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</a:tabLst>
            </a:pPr>
            <a:endParaRPr lang="en-US" sz="1400" dirty="0">
              <a:solidFill>
                <a:srgbClr val="000000"/>
              </a:solidFill>
              <a:latin typeface="Calibri" pitchFamily="32" charset="0"/>
            </a:endParaRPr>
          </a:p>
          <a:p>
            <a:pPr marL="0" indent="0" algn="l">
              <a:spcBef>
                <a:spcPts val="638"/>
              </a:spcBef>
              <a:spcAft>
                <a:spcPts val="1425"/>
              </a:spcAft>
              <a:buSzPct val="100000"/>
              <a:buNone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</a:tabLst>
            </a:pPr>
            <a:endParaRPr lang="en-US" sz="1400" dirty="0">
              <a:solidFill>
                <a:srgbClr val="000000"/>
              </a:solidFill>
              <a:latin typeface="Calibri" pitchFamily="32" charset="0"/>
            </a:endParaRPr>
          </a:p>
          <a:p>
            <a:pPr marL="0" indent="0" algn="l">
              <a:spcBef>
                <a:spcPts val="638"/>
              </a:spcBef>
              <a:spcAft>
                <a:spcPts val="1425"/>
              </a:spcAft>
              <a:buSzPct val="100000"/>
              <a:buNone/>
              <a:tabLst>
                <a:tab pos="331788" algn="l"/>
                <a:tab pos="788988" algn="l"/>
                <a:tab pos="1246188" algn="l"/>
                <a:tab pos="1703388" algn="l"/>
                <a:tab pos="2160588" algn="l"/>
                <a:tab pos="2617788" algn="l"/>
                <a:tab pos="3074988" algn="l"/>
                <a:tab pos="3532188" algn="l"/>
                <a:tab pos="3989388" algn="l"/>
                <a:tab pos="4446588" algn="l"/>
                <a:tab pos="4903788" algn="l"/>
                <a:tab pos="5360988" algn="l"/>
                <a:tab pos="5818188" algn="l"/>
                <a:tab pos="6275388" algn="l"/>
                <a:tab pos="6732588" algn="l"/>
                <a:tab pos="7189788" algn="l"/>
                <a:tab pos="7646988" algn="l"/>
                <a:tab pos="8104188" algn="l"/>
                <a:tab pos="8561388" algn="l"/>
                <a:tab pos="9018588" algn="l"/>
                <a:tab pos="9475788" algn="l"/>
              </a:tabLst>
            </a:pPr>
            <a:r>
              <a:rPr lang="en-US" sz="1400" dirty="0">
                <a:solidFill>
                  <a:srgbClr val="000000"/>
                </a:solidFill>
                <a:latin typeface="Calibri" pitchFamily="32" charset="0"/>
              </a:rPr>
              <a:t>		  	</a:t>
            </a:r>
          </a:p>
          <a:p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10977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שדות נלווים ביצירת זיהוי מקורי -  תאגידים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he-IL" dirty="0" smtClean="0">
                <a:solidFill>
                  <a:schemeClr val="tx2"/>
                </a:solidFill>
              </a:rPr>
              <a:t>046</a:t>
            </a:r>
            <a:r>
              <a:rPr lang="he-IL" dirty="0" smtClean="0"/>
              <a:t> – שנים</a:t>
            </a:r>
          </a:p>
          <a:p>
            <a:pPr lvl="2"/>
            <a:r>
              <a:rPr lang="en-US" b="1" dirty="0" smtClean="0">
                <a:solidFill>
                  <a:schemeClr val="tx2"/>
                </a:solidFill>
              </a:rPr>
              <a:t>$s</a:t>
            </a:r>
            <a:r>
              <a:rPr lang="en-US" dirty="0" smtClean="0"/>
              <a:t> </a:t>
            </a:r>
            <a:r>
              <a:rPr lang="he-IL" dirty="0" smtClean="0"/>
              <a:t>שנת התחלה</a:t>
            </a:r>
          </a:p>
          <a:p>
            <a:pPr lvl="2"/>
            <a:r>
              <a:rPr lang="en-US" b="1" dirty="0" smtClean="0">
                <a:solidFill>
                  <a:schemeClr val="tx2"/>
                </a:solidFill>
              </a:rPr>
              <a:t>$t</a:t>
            </a:r>
            <a:r>
              <a:rPr lang="en-US" dirty="0" smtClean="0"/>
              <a:t> </a:t>
            </a:r>
            <a:r>
              <a:rPr lang="he-IL" dirty="0" smtClean="0"/>
              <a:t>שנת סיום</a:t>
            </a:r>
          </a:p>
          <a:p>
            <a:pPr lvl="1"/>
            <a:r>
              <a:rPr lang="he-IL" dirty="0" smtClean="0">
                <a:solidFill>
                  <a:schemeClr val="tx2"/>
                </a:solidFill>
              </a:rPr>
              <a:t>370</a:t>
            </a:r>
            <a:r>
              <a:rPr lang="he-IL" dirty="0" smtClean="0"/>
              <a:t> – שיוך גיאוגרפי </a:t>
            </a:r>
          </a:p>
          <a:p>
            <a:pPr lvl="2"/>
            <a:r>
              <a:rPr lang="en-US" b="1" dirty="0" smtClean="0">
                <a:solidFill>
                  <a:schemeClr val="tx2"/>
                </a:solidFill>
              </a:rPr>
              <a:t>$e</a:t>
            </a:r>
            <a:r>
              <a:rPr lang="en-US" dirty="0" smtClean="0"/>
              <a:t> </a:t>
            </a:r>
            <a:r>
              <a:rPr lang="he-IL" dirty="0" smtClean="0"/>
              <a:t>מקום המפקדה</a:t>
            </a:r>
            <a:r>
              <a:rPr lang="he-IL" dirty="0"/>
              <a:t>, </a:t>
            </a:r>
            <a:r>
              <a:rPr lang="he-IL" dirty="0" smtClean="0"/>
              <a:t>מנהלה (אנגלית, עברית)</a:t>
            </a:r>
          </a:p>
          <a:p>
            <a:pPr lvl="1"/>
            <a:r>
              <a:rPr lang="he-IL" dirty="0" smtClean="0">
                <a:solidFill>
                  <a:schemeClr val="tx2"/>
                </a:solidFill>
              </a:rPr>
              <a:t>371</a:t>
            </a:r>
            <a:r>
              <a:rPr lang="he-IL" dirty="0" smtClean="0"/>
              <a:t>- כתובת (בשפת המקום)</a:t>
            </a:r>
            <a:endParaRPr lang="he-IL" dirty="0"/>
          </a:p>
          <a:p>
            <a:pPr lvl="1"/>
            <a:r>
              <a:rPr lang="he-IL" dirty="0" smtClean="0">
                <a:solidFill>
                  <a:schemeClr val="tx2"/>
                </a:solidFill>
              </a:rPr>
              <a:t>377</a:t>
            </a:r>
            <a:r>
              <a:rPr lang="he-IL" dirty="0" smtClean="0"/>
              <a:t>- שפה (קוד)</a:t>
            </a:r>
          </a:p>
          <a:p>
            <a:pPr lv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3767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696200" cy="994122"/>
          </a:xfrm>
        </p:spPr>
        <p:txBody>
          <a:bodyPr>
            <a:normAutofit fontScale="90000"/>
          </a:bodyPr>
          <a:lstStyle/>
          <a:p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כותר מועדף -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preferred title </a:t>
            </a:r>
            <a:r>
              <a:rPr lang="he-IL" dirty="0">
                <a:solidFill>
                  <a:srgbClr val="5F9127"/>
                </a:solidFill>
              </a:rPr>
              <a:t/>
            </a:r>
            <a:br>
              <a:rPr lang="he-IL" dirty="0">
                <a:solidFill>
                  <a:srgbClr val="5F9127"/>
                </a:solidFill>
              </a:rPr>
            </a:br>
            <a:r>
              <a:rPr lang="he-IL" sz="2200" dirty="0"/>
              <a:t>(כותר אחיד – </a:t>
            </a:r>
            <a:r>
              <a:rPr lang="en-US" sz="2200" dirty="0"/>
              <a:t>(Uniform title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00808"/>
            <a:ext cx="7696200" cy="4608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1800" dirty="0" smtClean="0"/>
              <a:t>כותר מועדף אחד</a:t>
            </a:r>
            <a:r>
              <a:rPr lang="en-US" sz="1800" dirty="0" smtClean="0"/>
              <a:t>(preferred title) </a:t>
            </a:r>
            <a:endParaRPr lang="he-IL" sz="1800" dirty="0" smtClean="0"/>
          </a:p>
          <a:p>
            <a:pPr marL="0" indent="0">
              <a:buNone/>
            </a:pPr>
            <a:r>
              <a:rPr lang="he-IL" sz="1800" dirty="0" smtClean="0"/>
              <a:t>מרכז </a:t>
            </a:r>
            <a:r>
              <a:rPr lang="he-IL" sz="1800" dirty="0"/>
              <a:t>יחד את </a:t>
            </a:r>
            <a:r>
              <a:rPr lang="he-IL" sz="1800" dirty="0" smtClean="0"/>
              <a:t>כל הביטויים וההתגלמויות של </a:t>
            </a:r>
            <a:r>
              <a:rPr lang="he-IL" sz="1800" dirty="0"/>
              <a:t>יצירה </a:t>
            </a:r>
            <a:r>
              <a:rPr lang="he-IL" sz="1800" dirty="0" err="1" smtClean="0"/>
              <a:t>מסויימת</a:t>
            </a:r>
            <a:r>
              <a:rPr lang="he-IL" sz="1800" dirty="0" smtClean="0"/>
              <a:t> במקום אחד</a:t>
            </a:r>
          </a:p>
          <a:p>
            <a:pPr marL="0" indent="0">
              <a:buNone/>
            </a:pPr>
            <a:endParaRPr lang="he-IL" sz="1400" dirty="0"/>
          </a:p>
          <a:p>
            <a:pPr marL="0" indent="0">
              <a:buNone/>
            </a:pPr>
            <a:endParaRPr lang="he-IL" sz="1400" dirty="0" smtClean="0"/>
          </a:p>
          <a:p>
            <a:r>
              <a:rPr lang="en-US" sz="2000" dirty="0" smtClean="0"/>
              <a:t>130</a:t>
            </a:r>
            <a:r>
              <a:rPr lang="he-IL" sz="2000" dirty="0" smtClean="0"/>
              <a:t> יצירות ללא יוצר</a:t>
            </a:r>
          </a:p>
          <a:p>
            <a:pPr marL="571500" lvl="1" indent="-171450"/>
            <a:r>
              <a:rPr lang="he-IL" sz="1600" dirty="0" smtClean="0"/>
              <a:t>כתבי קודש</a:t>
            </a:r>
          </a:p>
          <a:p>
            <a:pPr marL="571500" lvl="1" indent="-171450"/>
            <a:r>
              <a:rPr lang="he-IL" sz="1600" dirty="0" smtClean="0"/>
              <a:t>ספרי תפילה</a:t>
            </a:r>
          </a:p>
          <a:p>
            <a:pPr marL="571500" lvl="1" indent="-171450"/>
            <a:r>
              <a:rPr lang="he-IL" sz="1600" dirty="0" smtClean="0"/>
              <a:t>יצירות אנונימיות עתיקות (אלף לילה ולילה)</a:t>
            </a:r>
          </a:p>
          <a:p>
            <a:pPr marL="571500" lvl="1" indent="-171450"/>
            <a:endParaRPr lang="he-IL" sz="1400" dirty="0"/>
          </a:p>
          <a:p>
            <a:pPr marL="571500" lvl="1" indent="-171450"/>
            <a:endParaRPr lang="he-IL" sz="1400" dirty="0" smtClean="0"/>
          </a:p>
          <a:p>
            <a:pPr marL="571500" lvl="1" indent="-171450"/>
            <a:endParaRPr lang="he-IL" sz="1400" dirty="0" smtClean="0"/>
          </a:p>
          <a:p>
            <a:pPr marL="457200" lvl="3" indent="0">
              <a:buNone/>
            </a:pPr>
            <a:r>
              <a:rPr lang="en-US" sz="1600" dirty="0" smtClean="0"/>
              <a:t>130 </a:t>
            </a:r>
            <a:r>
              <a:rPr lang="en-US" sz="1600" dirty="0"/>
              <a:t>_0  $</a:t>
            </a:r>
            <a:r>
              <a:rPr lang="en-US" sz="1600" dirty="0" err="1"/>
              <a:t>a</a:t>
            </a:r>
            <a:r>
              <a:rPr lang="en-US" sz="1600" b="1" dirty="0" err="1"/>
              <a:t>Planet</a:t>
            </a:r>
            <a:r>
              <a:rPr lang="en-US" sz="1600" b="1" dirty="0"/>
              <a:t> of the apes</a:t>
            </a:r>
            <a:r>
              <a:rPr lang="en-US" sz="1600" dirty="0"/>
              <a:t> (Motion picture : 1968)</a:t>
            </a:r>
            <a:endParaRPr lang="he-IL" sz="1600" dirty="0"/>
          </a:p>
          <a:p>
            <a:pPr marL="457200" lvl="3" indent="0">
              <a:buNone/>
            </a:pPr>
            <a:r>
              <a:rPr lang="en-US" sz="1600" dirty="0"/>
              <a:t>130 _0</a:t>
            </a:r>
            <a:r>
              <a:rPr lang="he-IL" sz="1600" dirty="0"/>
              <a:t> $</a:t>
            </a:r>
            <a:r>
              <a:rPr lang="en-US" sz="1600" dirty="0"/>
              <a:t>a</a:t>
            </a:r>
            <a:r>
              <a:rPr lang="he-IL" sz="1600" dirty="0"/>
              <a:t>תנ"ך. $</a:t>
            </a:r>
            <a:r>
              <a:rPr lang="en-US" sz="1600" dirty="0"/>
              <a:t>f</a:t>
            </a:r>
            <a:r>
              <a:rPr lang="he-IL" sz="1600" dirty="0"/>
              <a:t>תשע"ד</a:t>
            </a:r>
          </a:p>
          <a:p>
            <a:pPr marL="571500" lvl="1" indent="-171450"/>
            <a:endParaRPr lang="he-IL" sz="1400" dirty="0" smtClean="0"/>
          </a:p>
          <a:p>
            <a:pPr marL="0" indent="0">
              <a:buNone/>
            </a:pPr>
            <a:endParaRPr lang="he-IL" sz="1400" dirty="0" smtClean="0"/>
          </a:p>
          <a:p>
            <a:pPr marL="0" indent="0">
              <a:buNone/>
            </a:pPr>
            <a:endParaRPr lang="he-IL" sz="1400" dirty="0" smtClean="0"/>
          </a:p>
          <a:p>
            <a:pPr marL="0" indent="0">
              <a:buNone/>
            </a:pPr>
            <a:r>
              <a:rPr lang="he-IL" sz="1400" dirty="0" smtClean="0"/>
              <a:t> 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89696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696200" cy="994122"/>
          </a:xfrm>
        </p:spPr>
        <p:txBody>
          <a:bodyPr>
            <a:normAutofit fontScale="90000"/>
          </a:bodyPr>
          <a:lstStyle/>
          <a:p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כותר מועדף -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preferred title </a:t>
            </a:r>
            <a:r>
              <a:rPr lang="he-IL" dirty="0">
                <a:solidFill>
                  <a:srgbClr val="5F9127"/>
                </a:solidFill>
              </a:rPr>
              <a:t/>
            </a:r>
            <a:br>
              <a:rPr lang="he-IL" dirty="0">
                <a:solidFill>
                  <a:srgbClr val="5F9127"/>
                </a:solidFill>
              </a:rPr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6752"/>
            <a:ext cx="7696200" cy="5112568"/>
          </a:xfrm>
        </p:spPr>
        <p:txBody>
          <a:bodyPr>
            <a:noAutofit/>
          </a:bodyPr>
          <a:lstStyle/>
          <a:p>
            <a:pPr marL="342900" lvl="2" indent="-342900">
              <a:buFont typeface="Wingdings" pitchFamily="2" charset="2"/>
              <a:buChar char="q"/>
            </a:pPr>
            <a:r>
              <a:rPr lang="en-US" sz="2000" dirty="0" smtClean="0"/>
              <a:t>100 /110 </a:t>
            </a:r>
            <a:r>
              <a:rPr lang="en-US" sz="2000" b="1" dirty="0" smtClean="0">
                <a:solidFill>
                  <a:schemeClr val="tx2"/>
                </a:solidFill>
              </a:rPr>
              <a:t>$a</a:t>
            </a:r>
            <a:r>
              <a:rPr lang="en-US" sz="2000" dirty="0" smtClean="0"/>
              <a:t> +</a:t>
            </a:r>
            <a:r>
              <a:rPr lang="en-US" sz="2000" b="1" dirty="0" smtClean="0">
                <a:solidFill>
                  <a:schemeClr val="tx2"/>
                </a:solidFill>
              </a:rPr>
              <a:t>$</a:t>
            </a:r>
            <a:r>
              <a:rPr lang="en-US" sz="2000" dirty="0" smtClean="0">
                <a:solidFill>
                  <a:schemeClr val="tx2"/>
                </a:solidFill>
              </a:rPr>
              <a:t>t</a:t>
            </a:r>
            <a:r>
              <a:rPr lang="he-IL" sz="2000" dirty="0" smtClean="0"/>
              <a:t> כותר מועדף </a:t>
            </a:r>
            <a:r>
              <a:rPr lang="he-IL" sz="2000" dirty="0" err="1" smtClean="0"/>
              <a:t>לקבצי</a:t>
            </a:r>
            <a:r>
              <a:rPr lang="he-IL" sz="2000" dirty="0" smtClean="0"/>
              <a:t> יצירות </a:t>
            </a:r>
            <a:r>
              <a:rPr lang="en-US" sz="2000" dirty="0" smtClean="0"/>
              <a:t>compilation)</a:t>
            </a:r>
            <a:r>
              <a:rPr lang="he-IL" sz="2000" dirty="0" smtClean="0"/>
              <a:t>) של יוצר אחד</a:t>
            </a:r>
          </a:p>
          <a:p>
            <a:pPr marL="400050" lvl="1" indent="0">
              <a:buNone/>
            </a:pPr>
            <a:r>
              <a:rPr lang="he-IL" sz="1600" dirty="0" smtClean="0"/>
              <a:t>יצירה שלא חוברה מלכתחילה כיצירה אחת אלא מורכבת מיצירות שנקבצו יחד תקבל         כותר מועדף כללי</a:t>
            </a:r>
          </a:p>
          <a:p>
            <a:pPr marL="400050" lvl="1" indent="0">
              <a:buNone/>
            </a:pPr>
            <a:endParaRPr lang="he-IL" sz="1600" dirty="0" smtClean="0"/>
          </a:p>
          <a:p>
            <a:pPr marL="571500" lvl="1" indent="-171450"/>
            <a:r>
              <a:rPr lang="he-IL" sz="1400" dirty="0" smtClean="0"/>
              <a:t>יצירות </a:t>
            </a:r>
            <a:r>
              <a:rPr lang="en-US" sz="1400" dirty="0" smtClean="0"/>
              <a:t>Works</a:t>
            </a:r>
          </a:p>
          <a:p>
            <a:pPr marL="571500" lvl="1" indent="-171450"/>
            <a:r>
              <a:rPr lang="he-IL" sz="1400" dirty="0" smtClean="0"/>
              <a:t>שירים </a:t>
            </a:r>
            <a:r>
              <a:rPr lang="en-US" sz="1400" dirty="0" smtClean="0"/>
              <a:t>Poems</a:t>
            </a:r>
          </a:p>
          <a:p>
            <a:pPr marL="571500" lvl="1" indent="-171450"/>
            <a:r>
              <a:rPr lang="he-IL" sz="1400" dirty="0" smtClean="0"/>
              <a:t>מחזות </a:t>
            </a:r>
            <a:r>
              <a:rPr lang="en-US" sz="1400" dirty="0" smtClean="0"/>
              <a:t>Plays</a:t>
            </a:r>
            <a:endParaRPr lang="he-IL" sz="1400" dirty="0" smtClean="0"/>
          </a:p>
          <a:p>
            <a:pPr marL="400050" lvl="1" indent="0">
              <a:buNone/>
            </a:pPr>
            <a:r>
              <a:rPr lang="he-IL" sz="1400" dirty="0" smtClean="0"/>
              <a:t>אם הקובץ הוא מבחר מכתבי היוצר יש להוסיף </a:t>
            </a:r>
            <a:r>
              <a:rPr lang="en-US" sz="1400" dirty="0" smtClean="0"/>
              <a:t>Selections</a:t>
            </a:r>
            <a:r>
              <a:rPr lang="he-IL" sz="1400" dirty="0" smtClean="0"/>
              <a:t> או "מבחר"</a:t>
            </a:r>
          </a:p>
          <a:p>
            <a:pPr marL="400050" lvl="1" indent="0">
              <a:buNone/>
            </a:pPr>
            <a:endParaRPr lang="he-IL" sz="1400" dirty="0" smtClean="0"/>
          </a:p>
          <a:p>
            <a:pPr marL="400050" lvl="1" indent="0">
              <a:buNone/>
            </a:pPr>
            <a:r>
              <a:rPr lang="he-IL" sz="1400" dirty="0" smtClean="0"/>
              <a:t>זיהוי</a:t>
            </a:r>
          </a:p>
          <a:p>
            <a:pPr marL="571500" lvl="1" indent="-171450"/>
            <a:endParaRPr lang="en-US" sz="1400" dirty="0"/>
          </a:p>
          <a:p>
            <a:pPr marL="742950" lvl="3" indent="-285750"/>
            <a:r>
              <a:rPr lang="en-US" sz="1400" dirty="0" smtClean="0"/>
              <a:t>100 </a:t>
            </a:r>
            <a:r>
              <a:rPr lang="en-US" sz="1400" dirty="0"/>
              <a:t>1_  </a:t>
            </a:r>
            <a:r>
              <a:rPr lang="en-US" sz="1400" b="1" dirty="0">
                <a:solidFill>
                  <a:schemeClr val="tx2"/>
                </a:solidFill>
              </a:rPr>
              <a:t>$</a:t>
            </a:r>
            <a:r>
              <a:rPr lang="en-US" sz="1400" b="1" dirty="0" err="1">
                <a:solidFill>
                  <a:schemeClr val="tx2"/>
                </a:solidFill>
              </a:rPr>
              <a:t>a</a:t>
            </a:r>
            <a:r>
              <a:rPr lang="en-US" sz="1400" dirty="0" err="1"/>
              <a:t>Mozart</a:t>
            </a:r>
            <a:r>
              <a:rPr lang="en-US" sz="1400" dirty="0"/>
              <a:t>, Wolfgang Amadeus, </a:t>
            </a:r>
            <a:r>
              <a:rPr lang="en-US" sz="1400" b="1" dirty="0">
                <a:solidFill>
                  <a:schemeClr val="tx2"/>
                </a:solidFill>
              </a:rPr>
              <a:t>$d</a:t>
            </a:r>
            <a:r>
              <a:rPr lang="en-US" sz="1400" dirty="0"/>
              <a:t> 1756-1791. </a:t>
            </a:r>
            <a:r>
              <a:rPr lang="en-US" sz="1400" b="1" dirty="0">
                <a:solidFill>
                  <a:schemeClr val="tx2"/>
                </a:solidFill>
              </a:rPr>
              <a:t>$t</a:t>
            </a:r>
            <a:r>
              <a:rPr lang="en-US" sz="1400" dirty="0"/>
              <a:t> </a:t>
            </a:r>
            <a:r>
              <a:rPr lang="en-US" sz="1400" b="1" dirty="0"/>
              <a:t>Works</a:t>
            </a:r>
            <a:r>
              <a:rPr lang="en-US" sz="1400" dirty="0"/>
              <a:t>. </a:t>
            </a:r>
            <a:r>
              <a:rPr lang="en-US" sz="1400" b="1" dirty="0">
                <a:solidFill>
                  <a:schemeClr val="tx2"/>
                </a:solidFill>
              </a:rPr>
              <a:t>$k</a:t>
            </a:r>
            <a:r>
              <a:rPr lang="en-US" sz="1400" dirty="0"/>
              <a:t> </a:t>
            </a:r>
            <a:r>
              <a:rPr lang="en-US" sz="1400" b="1" dirty="0"/>
              <a:t>Selections</a:t>
            </a:r>
            <a:endParaRPr lang="he-IL" sz="1400" b="1" dirty="0"/>
          </a:p>
          <a:p>
            <a:pPr marL="571500" lvl="1" indent="-171450"/>
            <a:r>
              <a:rPr lang="he-IL" sz="1400" dirty="0" smtClean="0"/>
              <a:t>1 </a:t>
            </a:r>
            <a:r>
              <a:rPr lang="he-IL" sz="1400" dirty="0"/>
              <a:t>100  </a:t>
            </a:r>
            <a:r>
              <a:rPr lang="en-US" sz="1400" b="1" dirty="0">
                <a:solidFill>
                  <a:schemeClr val="tx2"/>
                </a:solidFill>
              </a:rPr>
              <a:t>$a</a:t>
            </a:r>
            <a:r>
              <a:rPr lang="he-IL" sz="1400" dirty="0" err="1"/>
              <a:t>ביאליק,חיים</a:t>
            </a:r>
            <a:r>
              <a:rPr lang="he-IL" sz="1400" dirty="0"/>
              <a:t> נחמן. </a:t>
            </a:r>
            <a:r>
              <a:rPr lang="en-US" sz="1400" b="1" dirty="0">
                <a:solidFill>
                  <a:schemeClr val="tx2"/>
                </a:solidFill>
              </a:rPr>
              <a:t>$t</a:t>
            </a:r>
            <a:r>
              <a:rPr lang="he-IL" sz="1400" dirty="0"/>
              <a:t>שירים. </a:t>
            </a:r>
            <a:r>
              <a:rPr lang="en-US" sz="1400" b="1" dirty="0">
                <a:solidFill>
                  <a:schemeClr val="tx2"/>
                </a:solidFill>
              </a:rPr>
              <a:t>$k</a:t>
            </a:r>
            <a:r>
              <a:rPr lang="he-IL" sz="1400" dirty="0" smtClean="0"/>
              <a:t>מבחר</a:t>
            </a:r>
          </a:p>
          <a:p>
            <a:pPr marL="571500" lvl="1" indent="-171450"/>
            <a:endParaRPr lang="he-IL" sz="1400" dirty="0"/>
          </a:p>
          <a:p>
            <a:pPr marL="400050" lvl="1" indent="0">
              <a:buNone/>
            </a:pPr>
            <a:r>
              <a:rPr lang="he-IL" sz="1400" dirty="0" smtClean="0"/>
              <a:t>ברשומה: </a:t>
            </a:r>
          </a:p>
          <a:p>
            <a:pPr marL="400050" lvl="1" indent="0">
              <a:buNone/>
            </a:pPr>
            <a:endParaRPr lang="he-IL" sz="1400" dirty="0" smtClean="0"/>
          </a:p>
          <a:p>
            <a:pPr marL="400050" lvl="1" indent="0">
              <a:buNone/>
            </a:pPr>
            <a:r>
              <a:rPr lang="he-IL" sz="1400" dirty="0"/>
              <a:t> 1 100  </a:t>
            </a:r>
            <a:r>
              <a:rPr lang="en-US" sz="1400" b="1" dirty="0">
                <a:solidFill>
                  <a:schemeClr val="tx2"/>
                </a:solidFill>
              </a:rPr>
              <a:t>$a</a:t>
            </a:r>
            <a:r>
              <a:rPr lang="he-IL" sz="1400" dirty="0"/>
              <a:t>ביאליק</a:t>
            </a:r>
            <a:r>
              <a:rPr lang="he-IL" sz="1400" dirty="0" smtClean="0"/>
              <a:t>, חיים </a:t>
            </a:r>
            <a:r>
              <a:rPr lang="he-IL" sz="1400" dirty="0"/>
              <a:t>נחמן</a:t>
            </a:r>
          </a:p>
          <a:p>
            <a:pPr marL="400050" lvl="1" indent="0">
              <a:buNone/>
            </a:pPr>
            <a:r>
              <a:rPr lang="he-IL" sz="1400" b="1" dirty="0" smtClean="0">
                <a:solidFill>
                  <a:schemeClr val="tx2"/>
                </a:solidFill>
              </a:rPr>
              <a:t>10 </a:t>
            </a:r>
            <a:r>
              <a:rPr lang="he-IL" sz="1400" b="1" dirty="0">
                <a:solidFill>
                  <a:schemeClr val="tx2"/>
                </a:solidFill>
              </a:rPr>
              <a:t>240</a:t>
            </a:r>
            <a:r>
              <a:rPr lang="he-IL" sz="1400" dirty="0"/>
              <a:t> </a:t>
            </a:r>
            <a:r>
              <a:rPr lang="en-US" sz="1400" b="1" dirty="0">
                <a:solidFill>
                  <a:schemeClr val="tx2"/>
                </a:solidFill>
              </a:rPr>
              <a:t>$a</a:t>
            </a:r>
            <a:r>
              <a:rPr lang="he-IL" sz="1400" dirty="0"/>
              <a:t>שירים</a:t>
            </a:r>
          </a:p>
          <a:p>
            <a:pPr marL="400050" lvl="1" indent="0">
              <a:buNone/>
            </a:pPr>
            <a:r>
              <a:rPr lang="he-IL" sz="1400" dirty="0" smtClean="0"/>
              <a:t>10 </a:t>
            </a:r>
            <a:r>
              <a:rPr lang="he-IL" sz="1400" dirty="0"/>
              <a:t>245 </a:t>
            </a:r>
            <a:r>
              <a:rPr lang="he-IL" sz="1400" b="1" dirty="0">
                <a:solidFill>
                  <a:schemeClr val="tx2"/>
                </a:solidFill>
              </a:rPr>
              <a:t>$</a:t>
            </a:r>
            <a:r>
              <a:rPr lang="en-US" sz="1400" b="1" dirty="0">
                <a:solidFill>
                  <a:schemeClr val="tx2"/>
                </a:solidFill>
              </a:rPr>
              <a:t>a</a:t>
            </a:r>
            <a:r>
              <a:rPr lang="he-IL" sz="1400" dirty="0"/>
              <a:t>כל שירי ח</a:t>
            </a:r>
            <a:r>
              <a:rPr lang="he-IL" sz="1400" dirty="0" smtClean="0"/>
              <a:t>. נ. ביאליק</a:t>
            </a:r>
            <a:endParaRPr lang="he-IL" sz="1400" dirty="0"/>
          </a:p>
          <a:p>
            <a:pPr marL="0" indent="0">
              <a:buNone/>
            </a:pPr>
            <a:endParaRPr lang="he-IL" sz="1400" dirty="0"/>
          </a:p>
          <a:p>
            <a:pPr marL="0" indent="0">
              <a:buNone/>
            </a:pPr>
            <a:endParaRPr lang="he-IL" sz="1400" dirty="0" smtClean="0"/>
          </a:p>
          <a:p>
            <a:pPr marL="0" indent="0">
              <a:buNone/>
            </a:pPr>
            <a:endParaRPr lang="he-IL" sz="1400" dirty="0" smtClean="0"/>
          </a:p>
          <a:p>
            <a:pPr marL="0" indent="0">
              <a:buNone/>
            </a:pPr>
            <a:r>
              <a:rPr lang="he-IL" sz="1400" dirty="0" smtClean="0"/>
              <a:t> 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01910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7696200" cy="994122"/>
          </a:xfrm>
        </p:spPr>
        <p:txBody>
          <a:bodyPr>
            <a:normAutofit fontScale="90000"/>
          </a:bodyPr>
          <a:lstStyle/>
          <a:p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כותר מועדף -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preferred title </a:t>
            </a:r>
            <a:r>
              <a:rPr lang="he-IL" dirty="0">
                <a:solidFill>
                  <a:srgbClr val="5F9127"/>
                </a:solidFill>
              </a:rPr>
              <a:t/>
            </a:r>
            <a:br>
              <a:rPr lang="he-IL" dirty="0">
                <a:solidFill>
                  <a:srgbClr val="5F9127"/>
                </a:solidFill>
              </a:rPr>
            </a:b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6752"/>
            <a:ext cx="7696200" cy="511256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he-IL" sz="1400" dirty="0"/>
          </a:p>
          <a:p>
            <a:endParaRPr lang="he-IL" sz="1600" dirty="0" smtClean="0"/>
          </a:p>
          <a:p>
            <a:pPr marL="342900" lvl="2" indent="-342900">
              <a:buFont typeface="Wingdings" pitchFamily="2" charset="2"/>
              <a:buChar char="q"/>
            </a:pPr>
            <a:r>
              <a:rPr lang="en-US" sz="2000" dirty="0"/>
              <a:t>100/110 </a:t>
            </a:r>
            <a:r>
              <a:rPr lang="en-US" sz="2000" b="1" dirty="0">
                <a:solidFill>
                  <a:schemeClr val="tx2"/>
                </a:solidFill>
              </a:rPr>
              <a:t>$a</a:t>
            </a:r>
            <a:r>
              <a:rPr lang="en-US" sz="2000" dirty="0"/>
              <a:t> +</a:t>
            </a:r>
            <a:r>
              <a:rPr lang="en-US" sz="2000" b="1" dirty="0">
                <a:solidFill>
                  <a:schemeClr val="tx2"/>
                </a:solidFill>
              </a:rPr>
              <a:t>$t</a:t>
            </a:r>
            <a:r>
              <a:rPr lang="he-IL" sz="2000" dirty="0"/>
              <a:t> </a:t>
            </a:r>
            <a:endParaRPr lang="he-IL" sz="2000" dirty="0" smtClean="0"/>
          </a:p>
          <a:p>
            <a:pPr marL="0" lvl="2" indent="0">
              <a:buNone/>
            </a:pPr>
            <a:r>
              <a:rPr lang="he-IL" sz="2000" dirty="0" smtClean="0"/>
              <a:t>כותר </a:t>
            </a:r>
            <a:r>
              <a:rPr lang="he-IL" sz="2000" dirty="0"/>
              <a:t>מועדף ליצירה של יוצר </a:t>
            </a:r>
            <a:r>
              <a:rPr lang="he-IL" sz="2000" dirty="0" smtClean="0"/>
              <a:t>אחד (</a:t>
            </a:r>
            <a:r>
              <a:rPr lang="he-IL" sz="2000" dirty="0"/>
              <a:t>משמש לקבוץ יצירה </a:t>
            </a:r>
            <a:r>
              <a:rPr lang="he-IL" sz="2000" dirty="0" err="1"/>
              <a:t>מסויימת</a:t>
            </a:r>
            <a:r>
              <a:rPr lang="he-IL" sz="2000" dirty="0"/>
              <a:t> במקום אחד כולל תרגומים</a:t>
            </a:r>
            <a:r>
              <a:rPr lang="he-IL" sz="2000" dirty="0" smtClean="0"/>
              <a:t>)</a:t>
            </a:r>
          </a:p>
          <a:p>
            <a:pPr marL="0" lvl="2" indent="0">
              <a:buNone/>
            </a:pPr>
            <a:endParaRPr lang="he-IL" sz="2000" dirty="0" smtClean="0"/>
          </a:p>
          <a:p>
            <a:pPr marL="0" lvl="2" indent="0">
              <a:buNone/>
            </a:pPr>
            <a:r>
              <a:rPr lang="he-IL" sz="1600" dirty="0" smtClean="0"/>
              <a:t>זיהוי: </a:t>
            </a:r>
            <a:endParaRPr lang="he-IL" sz="1600" dirty="0"/>
          </a:p>
          <a:p>
            <a:pPr marL="0" lvl="2" indent="0">
              <a:buNone/>
            </a:pPr>
            <a:r>
              <a:rPr lang="en-US" sz="1600" dirty="0"/>
              <a:t>100 1_  </a:t>
            </a:r>
            <a:r>
              <a:rPr lang="en-US" sz="1600" b="1" dirty="0">
                <a:solidFill>
                  <a:schemeClr val="tx2"/>
                </a:solidFill>
              </a:rPr>
              <a:t>$</a:t>
            </a:r>
            <a:r>
              <a:rPr lang="en-US" sz="1600" b="1" dirty="0" err="1">
                <a:solidFill>
                  <a:schemeClr val="tx2"/>
                </a:solidFill>
              </a:rPr>
              <a:t>a</a:t>
            </a:r>
            <a:r>
              <a:rPr lang="en-US" sz="1600" dirty="0" err="1"/>
              <a:t>Carter</a:t>
            </a:r>
            <a:r>
              <a:rPr lang="en-US" sz="1600" dirty="0"/>
              <a:t>, Jimmy, </a:t>
            </a:r>
            <a:r>
              <a:rPr lang="en-US" sz="1600" b="1" dirty="0">
                <a:solidFill>
                  <a:schemeClr val="tx2"/>
                </a:solidFill>
              </a:rPr>
              <a:t>$d</a:t>
            </a:r>
            <a:r>
              <a:rPr lang="en-US" sz="1600" dirty="0"/>
              <a:t> 1924- </a:t>
            </a:r>
            <a:r>
              <a:rPr lang="en-US" sz="1600" b="1" dirty="0">
                <a:solidFill>
                  <a:schemeClr val="tx2"/>
                </a:solidFill>
              </a:rPr>
              <a:t>$t</a:t>
            </a:r>
            <a:r>
              <a:rPr lang="en-US" sz="1600" dirty="0"/>
              <a:t> </a:t>
            </a:r>
            <a:r>
              <a:rPr lang="en-US" sz="1600" b="1" dirty="0"/>
              <a:t>Living faith</a:t>
            </a:r>
            <a:endParaRPr lang="he-IL" sz="1600" b="1" dirty="0"/>
          </a:p>
          <a:p>
            <a:pPr marL="0" lvl="2" indent="0">
              <a:buNone/>
            </a:pPr>
            <a:r>
              <a:rPr lang="he-IL" sz="1600" dirty="0"/>
              <a:t>1 100  </a:t>
            </a:r>
            <a:r>
              <a:rPr lang="en-US" sz="1600" b="1" dirty="0">
                <a:solidFill>
                  <a:schemeClr val="tx2"/>
                </a:solidFill>
              </a:rPr>
              <a:t>$a</a:t>
            </a:r>
            <a:r>
              <a:rPr lang="he-IL" sz="1600" dirty="0"/>
              <a:t>עוז, </a:t>
            </a:r>
            <a:r>
              <a:rPr lang="he-IL" sz="1600" dirty="0" smtClean="0"/>
              <a:t>עמוס, </a:t>
            </a:r>
            <a:r>
              <a:rPr lang="en-US" sz="1600" b="1" dirty="0" smtClean="0">
                <a:solidFill>
                  <a:schemeClr val="tx2"/>
                </a:solidFill>
              </a:rPr>
              <a:t>$d</a:t>
            </a:r>
            <a:r>
              <a:rPr lang="he-IL" sz="1600" dirty="0" smtClean="0"/>
              <a:t>1939- </a:t>
            </a:r>
            <a:r>
              <a:rPr lang="en-US" sz="1600" b="1" dirty="0">
                <a:solidFill>
                  <a:schemeClr val="tx2"/>
                </a:solidFill>
              </a:rPr>
              <a:t>$</a:t>
            </a:r>
            <a:r>
              <a:rPr lang="en-US" sz="1600" b="1" dirty="0" smtClean="0">
                <a:solidFill>
                  <a:schemeClr val="tx2"/>
                </a:solidFill>
              </a:rPr>
              <a:t>t</a:t>
            </a:r>
            <a:r>
              <a:rPr lang="he-IL" sz="1600" dirty="0" smtClean="0"/>
              <a:t>מיכאל שלי</a:t>
            </a:r>
          </a:p>
          <a:p>
            <a:pPr marL="0" lvl="2" indent="0">
              <a:buNone/>
            </a:pPr>
            <a:endParaRPr lang="he-IL" sz="1400" dirty="0"/>
          </a:p>
          <a:p>
            <a:pPr marL="0" lvl="2" indent="0">
              <a:buNone/>
            </a:pPr>
            <a:endParaRPr lang="he-IL" sz="1400" dirty="0" smtClean="0"/>
          </a:p>
          <a:p>
            <a:pPr marL="0" lvl="2" indent="0">
              <a:buNone/>
            </a:pPr>
            <a:r>
              <a:rPr lang="he-IL" sz="1400" dirty="0" smtClean="0"/>
              <a:t>ברשומה: </a:t>
            </a:r>
          </a:p>
          <a:p>
            <a:pPr marL="0" lvl="2" indent="0">
              <a:buNone/>
            </a:pPr>
            <a:endParaRPr lang="he-IL" sz="1400" dirty="0"/>
          </a:p>
          <a:p>
            <a:pPr marL="0" indent="0">
              <a:buNone/>
            </a:pPr>
            <a:r>
              <a:rPr lang="en-US" sz="1400" dirty="0" smtClean="0"/>
              <a:t>100 1 </a:t>
            </a:r>
            <a:r>
              <a:rPr lang="en-US" sz="1400" b="1" dirty="0" smtClean="0">
                <a:solidFill>
                  <a:schemeClr val="tx2"/>
                </a:solidFill>
              </a:rPr>
              <a:t>$</a:t>
            </a:r>
            <a:r>
              <a:rPr lang="en-US" sz="1400" b="1" dirty="0" err="1" smtClean="0">
                <a:solidFill>
                  <a:schemeClr val="tx2"/>
                </a:solidFill>
              </a:rPr>
              <a:t>a</a:t>
            </a:r>
            <a:r>
              <a:rPr lang="en-US" sz="1400" dirty="0" err="1" smtClean="0"/>
              <a:t>Oz</a:t>
            </a:r>
            <a:r>
              <a:rPr lang="en-US" sz="1400" dirty="0" smtClean="0"/>
              <a:t>, Amos, </a:t>
            </a:r>
            <a:r>
              <a:rPr lang="en-US" sz="1400" b="1" dirty="0" smtClean="0">
                <a:solidFill>
                  <a:schemeClr val="tx2"/>
                </a:solidFill>
              </a:rPr>
              <a:t>$d</a:t>
            </a:r>
            <a:r>
              <a:rPr lang="en-US" sz="1400" dirty="0" smtClean="0"/>
              <a:t> 1939-</a:t>
            </a:r>
            <a:endParaRPr lang="he-IL" sz="1400" dirty="0" smtClean="0"/>
          </a:p>
          <a:p>
            <a:pPr marL="0" indent="0">
              <a:buNone/>
            </a:pPr>
            <a:r>
              <a:rPr lang="he-IL" sz="1400" b="1" dirty="0" smtClean="0">
                <a:solidFill>
                  <a:schemeClr val="tx2"/>
                </a:solidFill>
              </a:rPr>
              <a:t>10 240</a:t>
            </a:r>
            <a:r>
              <a:rPr lang="he-IL" sz="1400" dirty="0" smtClean="0"/>
              <a:t> </a:t>
            </a:r>
            <a:r>
              <a:rPr lang="en-US" sz="1400" b="1" dirty="0" smtClean="0">
                <a:solidFill>
                  <a:schemeClr val="tx2"/>
                </a:solidFill>
              </a:rPr>
              <a:t>$a</a:t>
            </a:r>
            <a:r>
              <a:rPr lang="en-US" sz="1400" dirty="0" smtClean="0"/>
              <a:t> </a:t>
            </a:r>
            <a:r>
              <a:rPr lang="he-IL" sz="1400" dirty="0" smtClean="0"/>
              <a:t>מיכאל שלי. </a:t>
            </a:r>
            <a:r>
              <a:rPr lang="en-US" sz="1400" b="1" dirty="0">
                <a:solidFill>
                  <a:schemeClr val="tx2"/>
                </a:solidFill>
              </a:rPr>
              <a:t>$l</a:t>
            </a:r>
            <a:r>
              <a:rPr lang="en-US" sz="1400" b="1" dirty="0" smtClean="0">
                <a:solidFill>
                  <a:schemeClr val="tx2"/>
                </a:solidFill>
              </a:rPr>
              <a:t> </a:t>
            </a:r>
            <a:r>
              <a:rPr lang="he-IL" sz="1400" dirty="0" smtClean="0"/>
              <a:t>אנגלית</a:t>
            </a:r>
            <a:endParaRPr lang="en-US" sz="1400" dirty="0" smtClean="0"/>
          </a:p>
          <a:p>
            <a:pPr marL="0" indent="0" algn="r">
              <a:buNone/>
            </a:pPr>
            <a:r>
              <a:rPr lang="en-US" sz="1400" dirty="0" smtClean="0"/>
              <a:t>245 10</a:t>
            </a:r>
            <a:r>
              <a:rPr lang="en-US" sz="1400" b="1" dirty="0" smtClean="0">
                <a:solidFill>
                  <a:schemeClr val="tx2"/>
                </a:solidFill>
              </a:rPr>
              <a:t> $a</a:t>
            </a:r>
            <a:r>
              <a:rPr lang="en-US" sz="1400" dirty="0" smtClean="0"/>
              <a:t> </a:t>
            </a:r>
            <a:r>
              <a:rPr lang="en-US" sz="1400" dirty="0"/>
              <a:t>My Michael</a:t>
            </a:r>
            <a:endParaRPr lang="he-IL" sz="1400" dirty="0" smtClean="0"/>
          </a:p>
          <a:p>
            <a:pPr marL="0" indent="0">
              <a:buNone/>
            </a:pPr>
            <a:endParaRPr lang="he-IL" sz="1400" dirty="0" smtClean="0"/>
          </a:p>
          <a:p>
            <a:pPr marL="0" indent="0">
              <a:buNone/>
            </a:pPr>
            <a:endParaRPr lang="he-IL" sz="1400" dirty="0" smtClean="0"/>
          </a:p>
          <a:p>
            <a:pPr marL="0" indent="0">
              <a:buNone/>
            </a:pPr>
            <a:r>
              <a:rPr lang="he-IL" sz="1400" dirty="0" smtClean="0"/>
              <a:t> 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346339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696200" cy="1052736"/>
          </a:xfrm>
        </p:spPr>
        <p:txBody>
          <a:bodyPr>
            <a:normAutofit/>
          </a:bodyPr>
          <a:lstStyle/>
          <a:p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תוספות לכותר </a:t>
            </a:r>
            <a:r>
              <a:rPr lang="he-IL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מועדף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6752"/>
            <a:ext cx="7696200" cy="5256584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he-IL" sz="2300" dirty="0" smtClean="0"/>
              <a:t>תוספות תבאנה  בסוגריים כחלק מהשם</a:t>
            </a:r>
          </a:p>
          <a:p>
            <a:pPr marL="0" lvl="1" indent="0">
              <a:buNone/>
            </a:pPr>
            <a:r>
              <a:rPr lang="he-IL" sz="2300" dirty="0"/>
              <a:t>מקום / </a:t>
            </a:r>
            <a:r>
              <a:rPr lang="he-IL" sz="2300" dirty="0" smtClean="0"/>
              <a:t>תאריך / </a:t>
            </a:r>
            <a:r>
              <a:rPr lang="he-IL" sz="2300" dirty="0"/>
              <a:t>מידע מבחין </a:t>
            </a:r>
            <a:endParaRPr lang="he-IL" sz="2300" dirty="0" smtClean="0"/>
          </a:p>
          <a:p>
            <a:pPr marL="0" lvl="1" indent="0">
              <a:buNone/>
            </a:pPr>
            <a:endParaRPr lang="he-IL" sz="1900" dirty="0"/>
          </a:p>
          <a:p>
            <a:pPr marL="857250" lvl="1" indent="-457200"/>
            <a:r>
              <a:rPr lang="he-IL" sz="1900" dirty="0" smtClean="0"/>
              <a:t> </a:t>
            </a:r>
            <a:r>
              <a:rPr lang="he-IL" sz="2300" dirty="0" smtClean="0"/>
              <a:t>הבחנה בין כותרים</a:t>
            </a:r>
          </a:p>
          <a:p>
            <a:pPr marL="0" lvl="2" indent="0" algn="l">
              <a:buNone/>
            </a:pPr>
            <a:r>
              <a:rPr lang="en-US" sz="2200" dirty="0" smtClean="0"/>
              <a:t>                     130 </a:t>
            </a:r>
            <a:r>
              <a:rPr lang="en-US" sz="2200" dirty="0"/>
              <a:t>_0  </a:t>
            </a:r>
            <a:r>
              <a:rPr lang="en-US" sz="2200" b="1" dirty="0">
                <a:solidFill>
                  <a:schemeClr val="tx2"/>
                </a:solidFill>
              </a:rPr>
              <a:t>$</a:t>
            </a:r>
            <a:r>
              <a:rPr lang="en-US" sz="2200" b="1" dirty="0" err="1">
                <a:solidFill>
                  <a:schemeClr val="tx2"/>
                </a:solidFill>
              </a:rPr>
              <a:t>a</a:t>
            </a:r>
            <a:r>
              <a:rPr lang="en-US" sz="2200" dirty="0" err="1"/>
              <a:t>Doctor</a:t>
            </a:r>
            <a:r>
              <a:rPr lang="en-US" sz="2200" dirty="0"/>
              <a:t> </a:t>
            </a:r>
            <a:r>
              <a:rPr lang="en-US" sz="2200" dirty="0" err="1"/>
              <a:t>Zhivago</a:t>
            </a:r>
            <a:r>
              <a:rPr lang="en-US" sz="2200" dirty="0"/>
              <a:t> (Motion picture : </a:t>
            </a:r>
            <a:r>
              <a:rPr lang="en-US" sz="2200" dirty="0" smtClean="0"/>
              <a:t>1965)</a:t>
            </a:r>
            <a:endParaRPr lang="en-US" sz="2200" dirty="0"/>
          </a:p>
          <a:p>
            <a:pPr marL="0" lvl="2" indent="0" algn="l" rtl="0">
              <a:buNone/>
            </a:pPr>
            <a:r>
              <a:rPr lang="en-US" sz="2200" dirty="0" smtClean="0"/>
              <a:t>                     130 </a:t>
            </a:r>
            <a:r>
              <a:rPr lang="en-US" sz="2200" dirty="0"/>
              <a:t>_0  </a:t>
            </a:r>
            <a:r>
              <a:rPr lang="en-US" sz="2200" b="1" dirty="0" smtClean="0">
                <a:solidFill>
                  <a:schemeClr val="tx2"/>
                </a:solidFill>
              </a:rPr>
              <a:t>$</a:t>
            </a:r>
            <a:r>
              <a:rPr lang="en-US" sz="2200" b="1" dirty="0" err="1" smtClean="0">
                <a:solidFill>
                  <a:schemeClr val="tx2"/>
                </a:solidFill>
              </a:rPr>
              <a:t>a</a:t>
            </a:r>
            <a:r>
              <a:rPr lang="en-US" sz="2200" dirty="0" err="1" smtClean="0"/>
              <a:t>Doctor</a:t>
            </a:r>
            <a:r>
              <a:rPr lang="en-US" sz="2200" dirty="0" smtClean="0"/>
              <a:t> </a:t>
            </a:r>
            <a:r>
              <a:rPr lang="en-US" sz="2200" dirty="0" err="1"/>
              <a:t>Zhivago</a:t>
            </a:r>
            <a:r>
              <a:rPr lang="en-US" sz="2200" dirty="0"/>
              <a:t> (Motion picture : 2002</a:t>
            </a:r>
            <a:r>
              <a:rPr lang="en-US" sz="2200" dirty="0" smtClean="0"/>
              <a:t>)    </a:t>
            </a:r>
          </a:p>
          <a:p>
            <a:pPr marL="0" lvl="2" indent="0" algn="l" rtl="0">
              <a:buNone/>
            </a:pPr>
            <a:r>
              <a:rPr lang="en-US" sz="2000" dirty="0" smtClean="0"/>
              <a:t>              </a:t>
            </a:r>
          </a:p>
          <a:p>
            <a:pPr marL="857250" lvl="3" indent="0" algn="l" rtl="0">
              <a:buNone/>
            </a:pPr>
            <a:r>
              <a:rPr lang="en-US" sz="2200" dirty="0" smtClean="0"/>
              <a:t>100_1 </a:t>
            </a:r>
            <a:r>
              <a:rPr lang="en-US" sz="2200" b="1" dirty="0" smtClean="0">
                <a:solidFill>
                  <a:schemeClr val="tx2"/>
                </a:solidFill>
              </a:rPr>
              <a:t>$</a:t>
            </a:r>
            <a:r>
              <a:rPr lang="en-US" sz="2200" b="1" dirty="0" err="1" smtClean="0">
                <a:solidFill>
                  <a:schemeClr val="tx2"/>
                </a:solidFill>
              </a:rPr>
              <a:t>a</a:t>
            </a:r>
            <a:r>
              <a:rPr lang="en-US" sz="2200" dirty="0" err="1" smtClean="0"/>
              <a:t>Dickens</a:t>
            </a:r>
            <a:r>
              <a:rPr lang="en-US" sz="2200" dirty="0"/>
              <a:t>, Charles, 1812-1870. </a:t>
            </a:r>
            <a:r>
              <a:rPr lang="en-US" sz="2200" b="1" dirty="0" smtClean="0">
                <a:solidFill>
                  <a:schemeClr val="tx2"/>
                </a:solidFill>
              </a:rPr>
              <a:t>$</a:t>
            </a:r>
            <a:r>
              <a:rPr lang="en-US" sz="2200" b="1" dirty="0" err="1" smtClean="0">
                <a:solidFill>
                  <a:schemeClr val="tx2"/>
                </a:solidFill>
              </a:rPr>
              <a:t>t</a:t>
            </a:r>
            <a:r>
              <a:rPr lang="en-US" sz="2200" dirty="0" err="1" smtClean="0"/>
              <a:t>Short</a:t>
            </a:r>
            <a:r>
              <a:rPr lang="en-US" sz="2200" dirty="0" smtClean="0"/>
              <a:t> </a:t>
            </a:r>
            <a:r>
              <a:rPr lang="en-US" sz="2200" dirty="0"/>
              <a:t>stories. </a:t>
            </a:r>
            <a:r>
              <a:rPr lang="en-US" sz="2200" b="1" dirty="0" smtClean="0">
                <a:solidFill>
                  <a:schemeClr val="tx2"/>
                </a:solidFill>
              </a:rPr>
              <a:t>$</a:t>
            </a:r>
            <a:r>
              <a:rPr lang="en-US" sz="2200" b="1" dirty="0" err="1" smtClean="0">
                <a:solidFill>
                  <a:schemeClr val="tx2"/>
                </a:solidFill>
              </a:rPr>
              <a:t>k</a:t>
            </a:r>
            <a:r>
              <a:rPr lang="en-US" sz="2200" dirty="0" err="1" smtClean="0"/>
              <a:t>Selections</a:t>
            </a:r>
            <a:r>
              <a:rPr lang="en-US" sz="2200" dirty="0" smtClean="0"/>
              <a:t> </a:t>
            </a:r>
            <a:r>
              <a:rPr lang="en-US" sz="2200" dirty="0"/>
              <a:t>(Selected short </a:t>
            </a:r>
            <a:r>
              <a:rPr lang="en-US" sz="2200" dirty="0" smtClean="0"/>
              <a:t>stories)</a:t>
            </a:r>
            <a:endParaRPr lang="en-US" sz="2200" dirty="0"/>
          </a:p>
          <a:p>
            <a:pPr marL="857250" lvl="3" indent="0" algn="l" rtl="0">
              <a:buNone/>
            </a:pPr>
            <a:r>
              <a:rPr lang="en-US" sz="2200" dirty="0"/>
              <a:t>100_1 </a:t>
            </a:r>
            <a:r>
              <a:rPr lang="en-US" sz="2200" b="1" dirty="0">
                <a:solidFill>
                  <a:schemeClr val="tx2"/>
                </a:solidFill>
              </a:rPr>
              <a:t>$</a:t>
            </a:r>
            <a:r>
              <a:rPr lang="en-US" sz="2200" b="1" dirty="0" err="1">
                <a:solidFill>
                  <a:schemeClr val="tx2"/>
                </a:solidFill>
              </a:rPr>
              <a:t>a</a:t>
            </a:r>
            <a:r>
              <a:rPr lang="en-US" sz="2200" dirty="0" err="1" smtClean="0"/>
              <a:t>Dickens</a:t>
            </a:r>
            <a:r>
              <a:rPr lang="en-US" sz="2200" dirty="0"/>
              <a:t>, Charles, 1812-1870. </a:t>
            </a:r>
            <a:r>
              <a:rPr lang="en-US" sz="2200" b="1" dirty="0" smtClean="0">
                <a:solidFill>
                  <a:schemeClr val="tx2"/>
                </a:solidFill>
              </a:rPr>
              <a:t>$</a:t>
            </a:r>
            <a:r>
              <a:rPr lang="en-US" sz="2200" dirty="0" err="1" smtClean="0"/>
              <a:t>tShort</a:t>
            </a:r>
            <a:r>
              <a:rPr lang="en-US" sz="2200" dirty="0" smtClean="0"/>
              <a:t> </a:t>
            </a:r>
            <a:r>
              <a:rPr lang="en-US" sz="2200" dirty="0"/>
              <a:t>stories. </a:t>
            </a:r>
            <a:r>
              <a:rPr lang="en-US" sz="2200" b="1" dirty="0" smtClean="0">
                <a:solidFill>
                  <a:schemeClr val="tx2"/>
                </a:solidFill>
              </a:rPr>
              <a:t>$</a:t>
            </a:r>
            <a:r>
              <a:rPr lang="en-US" sz="2200" b="1" dirty="0" err="1" smtClean="0">
                <a:solidFill>
                  <a:schemeClr val="tx2"/>
                </a:solidFill>
              </a:rPr>
              <a:t>k</a:t>
            </a:r>
            <a:r>
              <a:rPr lang="en-US" sz="2200" dirty="0" err="1" smtClean="0"/>
              <a:t>Selections</a:t>
            </a:r>
            <a:r>
              <a:rPr lang="en-US" sz="2200" dirty="0" smtClean="0"/>
              <a:t> </a:t>
            </a:r>
            <a:r>
              <a:rPr lang="en-US" sz="2200" dirty="0"/>
              <a:t>(Supernatural short stories </a:t>
            </a:r>
            <a:r>
              <a:rPr lang="en-US" sz="2200" dirty="0" smtClean="0"/>
              <a:t>of Charles </a:t>
            </a:r>
            <a:r>
              <a:rPr lang="en-US" sz="2200" dirty="0"/>
              <a:t>Dickens)</a:t>
            </a:r>
          </a:p>
          <a:p>
            <a:pPr marL="800100" lvl="3" indent="-342900"/>
            <a:endParaRPr lang="he-IL" sz="1900" dirty="0" smtClean="0"/>
          </a:p>
          <a:p>
            <a:pPr marL="800100" lvl="3" indent="-342900"/>
            <a:endParaRPr lang="he-IL" sz="1900" dirty="0" smtClean="0"/>
          </a:p>
          <a:p>
            <a:pPr marL="800100" lvl="3" indent="-342900"/>
            <a:r>
              <a:rPr lang="he-IL" sz="1900" dirty="0" smtClean="0"/>
              <a:t> </a:t>
            </a:r>
            <a:r>
              <a:rPr lang="he-IL" sz="2300" dirty="0" smtClean="0"/>
              <a:t>הבחנה בין אדם או תאגיד לכותר</a:t>
            </a:r>
          </a:p>
          <a:p>
            <a:pPr marL="0" lvl="2" indent="0" algn="l" rtl="0">
              <a:buNone/>
            </a:pPr>
            <a:r>
              <a:rPr lang="en-US" sz="2200" dirty="0" smtClean="0"/>
              <a:t>                       130 _0 </a:t>
            </a:r>
            <a:r>
              <a:rPr lang="en-US" sz="2200" b="1" dirty="0" smtClean="0">
                <a:solidFill>
                  <a:schemeClr val="tx2"/>
                </a:solidFill>
              </a:rPr>
              <a:t>$a</a:t>
            </a:r>
            <a:r>
              <a:rPr lang="en-US" sz="2200" dirty="0" smtClean="0"/>
              <a:t>American </a:t>
            </a:r>
            <a:r>
              <a:rPr lang="en-US" sz="2200" dirty="0"/>
              <a:t>Museum of Natural History (Photograph)</a:t>
            </a:r>
          </a:p>
          <a:p>
            <a:pPr marL="0" lvl="2" indent="0" algn="l">
              <a:buNone/>
            </a:pPr>
            <a:r>
              <a:rPr lang="en-US" sz="2200" dirty="0" smtClean="0"/>
              <a:t>                      110 _2 </a:t>
            </a:r>
            <a:r>
              <a:rPr lang="en-US" sz="2200" b="1" dirty="0" smtClean="0">
                <a:solidFill>
                  <a:schemeClr val="tx2"/>
                </a:solidFill>
              </a:rPr>
              <a:t>$</a:t>
            </a:r>
            <a:r>
              <a:rPr lang="en-US" sz="2200" b="1" dirty="0" err="1" smtClean="0">
                <a:solidFill>
                  <a:schemeClr val="tx2"/>
                </a:solidFill>
              </a:rPr>
              <a:t>a</a:t>
            </a:r>
            <a:r>
              <a:rPr lang="en-US" sz="2200" dirty="0" err="1" smtClean="0"/>
              <a:t>American</a:t>
            </a:r>
            <a:r>
              <a:rPr lang="en-US" sz="2200" dirty="0" smtClean="0"/>
              <a:t> </a:t>
            </a:r>
            <a:r>
              <a:rPr lang="en-US" sz="2200" dirty="0"/>
              <a:t>Museum of Natural </a:t>
            </a:r>
            <a:r>
              <a:rPr lang="en-US" sz="2200" dirty="0" smtClean="0"/>
              <a:t>History</a:t>
            </a:r>
            <a:endParaRPr lang="he-IL" sz="2200" dirty="0" smtClean="0"/>
          </a:p>
          <a:p>
            <a:pPr marL="0" lvl="2" indent="0">
              <a:buNone/>
            </a:pPr>
            <a:endParaRPr lang="en-US" sz="2000" dirty="0" smtClean="0"/>
          </a:p>
          <a:p>
            <a:pPr marL="0" lvl="2" indent="0">
              <a:buNone/>
            </a:pPr>
            <a:endParaRPr lang="en-US" sz="2000" dirty="0"/>
          </a:p>
          <a:p>
            <a:pPr marL="0" lvl="2" indent="0">
              <a:buNone/>
            </a:pPr>
            <a:endParaRPr lang="he-IL" sz="2000" dirty="0" smtClean="0"/>
          </a:p>
          <a:p>
            <a:pPr marL="0" lvl="2" indent="0">
              <a:buNone/>
            </a:pPr>
            <a:endParaRPr lang="he-IL" sz="2300" dirty="0" smtClean="0"/>
          </a:p>
          <a:p>
            <a:pPr marL="0" lvl="2" indent="0">
              <a:buNone/>
            </a:pPr>
            <a:r>
              <a:rPr lang="he-IL" sz="2300" dirty="0" smtClean="0"/>
              <a:t>שדות </a:t>
            </a:r>
            <a:r>
              <a:rPr lang="en-US" sz="2300" dirty="0" smtClean="0"/>
              <a:t>XX</a:t>
            </a:r>
            <a:r>
              <a:rPr lang="he-IL" sz="2300" dirty="0" smtClean="0"/>
              <a:t>3</a:t>
            </a:r>
          </a:p>
          <a:p>
            <a:pPr marL="0" lvl="2" indent="0">
              <a:buNone/>
            </a:pPr>
            <a:r>
              <a:rPr lang="he-IL" sz="2200" dirty="0" smtClean="0"/>
              <a:t>046 – תאריכים</a:t>
            </a:r>
          </a:p>
          <a:p>
            <a:pPr marL="0" lvl="2" indent="0"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$k</a:t>
            </a:r>
            <a:r>
              <a:rPr lang="he-IL" sz="2200" dirty="0" smtClean="0"/>
              <a:t>- תאריך יצירת היצירה</a:t>
            </a:r>
          </a:p>
          <a:p>
            <a:pPr marL="0" lvl="2" indent="0">
              <a:buNone/>
            </a:pPr>
            <a:r>
              <a:rPr lang="en-US" sz="2200" b="1" dirty="0" smtClean="0">
                <a:solidFill>
                  <a:schemeClr val="tx2"/>
                </a:solidFill>
              </a:rPr>
              <a:t>$l</a:t>
            </a:r>
            <a:r>
              <a:rPr lang="he-IL" sz="2200" dirty="0" smtClean="0"/>
              <a:t>- </a:t>
            </a:r>
            <a:r>
              <a:rPr lang="he-IL" sz="2200" dirty="0"/>
              <a:t>תאריך </a:t>
            </a:r>
            <a:r>
              <a:rPr lang="he-IL" sz="2200" dirty="0" smtClean="0"/>
              <a:t>סיום היצירה</a:t>
            </a:r>
          </a:p>
          <a:p>
            <a:pPr marL="0" lvl="2" indent="0">
              <a:buNone/>
            </a:pPr>
            <a:r>
              <a:rPr lang="he-IL" sz="2200" dirty="0" smtClean="0"/>
              <a:t>380 – סוגה </a:t>
            </a:r>
            <a:r>
              <a:rPr lang="en-US" sz="2200" dirty="0" smtClean="0"/>
              <a:t>Form</a:t>
            </a:r>
            <a:endParaRPr lang="he-IL" sz="2200" dirty="0"/>
          </a:p>
          <a:p>
            <a:pPr marL="0" lvl="2" indent="0">
              <a:buNone/>
            </a:pPr>
            <a:r>
              <a:rPr lang="he-IL" sz="2200" dirty="0" smtClean="0"/>
              <a:t>לדוגמא: </a:t>
            </a:r>
            <a:r>
              <a:rPr lang="en-US" sz="2200" dirty="0"/>
              <a:t>Television </a:t>
            </a:r>
            <a:r>
              <a:rPr lang="en-US" sz="2200" dirty="0" smtClean="0"/>
              <a:t>program</a:t>
            </a:r>
            <a:r>
              <a:rPr lang="he-IL" sz="2200" dirty="0" smtClean="0"/>
              <a:t>, </a:t>
            </a:r>
            <a:r>
              <a:rPr lang="en-US" sz="2200" dirty="0" smtClean="0"/>
              <a:t>Play</a:t>
            </a:r>
            <a:endParaRPr lang="he-IL" sz="2200" dirty="0" smtClean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69190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3600" dirty="0" smtClean="0"/>
              <a:t>שדות נלווים ביצירת זיהוי מקורי -  כותר אחיד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he-IL" dirty="0" smtClean="0">
              <a:solidFill>
                <a:schemeClr val="tx2"/>
              </a:solidFill>
            </a:endParaRPr>
          </a:p>
          <a:p>
            <a:pPr lvl="1"/>
            <a:endParaRPr lang="he-IL" dirty="0">
              <a:solidFill>
                <a:schemeClr val="tx2"/>
              </a:solidFill>
            </a:endParaRPr>
          </a:p>
          <a:p>
            <a:pPr lvl="1"/>
            <a:r>
              <a:rPr lang="he-IL" dirty="0" smtClean="0">
                <a:solidFill>
                  <a:schemeClr val="tx2"/>
                </a:solidFill>
              </a:rPr>
              <a:t>046</a:t>
            </a:r>
            <a:r>
              <a:rPr lang="he-IL" dirty="0" smtClean="0"/>
              <a:t> – שנים</a:t>
            </a:r>
          </a:p>
          <a:p>
            <a:pPr lvl="2"/>
            <a:r>
              <a:rPr lang="en-US" b="1" dirty="0" smtClean="0">
                <a:solidFill>
                  <a:schemeClr val="tx2"/>
                </a:solidFill>
              </a:rPr>
              <a:t>$k</a:t>
            </a:r>
            <a:r>
              <a:rPr lang="en-US" dirty="0" smtClean="0"/>
              <a:t> </a:t>
            </a:r>
            <a:r>
              <a:rPr lang="he-IL" dirty="0" smtClean="0"/>
              <a:t>שנת התחלה</a:t>
            </a:r>
          </a:p>
          <a:p>
            <a:pPr lvl="2"/>
            <a:r>
              <a:rPr lang="en-US" b="1" dirty="0" smtClean="0">
                <a:solidFill>
                  <a:schemeClr val="tx2"/>
                </a:solidFill>
              </a:rPr>
              <a:t>$l</a:t>
            </a:r>
            <a:r>
              <a:rPr lang="en-US" dirty="0" smtClean="0"/>
              <a:t> </a:t>
            </a:r>
            <a:r>
              <a:rPr lang="he-IL" dirty="0" smtClean="0"/>
              <a:t>שנת סיום</a:t>
            </a:r>
          </a:p>
          <a:p>
            <a:pPr lvl="1"/>
            <a:r>
              <a:rPr lang="he-IL" dirty="0" smtClean="0">
                <a:solidFill>
                  <a:schemeClr val="tx2"/>
                </a:solidFill>
              </a:rPr>
              <a:t>380</a:t>
            </a:r>
            <a:r>
              <a:rPr lang="he-IL" dirty="0" smtClean="0"/>
              <a:t> – סוגה (אנגלית)</a:t>
            </a:r>
          </a:p>
          <a:p>
            <a:pPr lvl="1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9740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5XX</a:t>
            </a:r>
            <a:r>
              <a:rPr lang="he-IL" dirty="0" smtClean="0"/>
              <a:t>- קישור לישויות קשורות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he-IL" sz="8000" dirty="0" smtClean="0"/>
              <a:t>רמיזות "ראה גם" (</a:t>
            </a:r>
            <a:r>
              <a:rPr lang="en-US" sz="8000" dirty="0" smtClean="0"/>
              <a:t>5XX</a:t>
            </a:r>
            <a:r>
              <a:rPr lang="he-IL" sz="8000" dirty="0" smtClean="0"/>
              <a:t>) כוללות גם רמיזות הקושרות את העיול לישויות נוספות</a:t>
            </a:r>
          </a:p>
          <a:p>
            <a:pPr lvl="1">
              <a:buNone/>
            </a:pPr>
            <a:r>
              <a:rPr lang="he-IL" sz="7600" dirty="0" smtClean="0"/>
              <a:t>הרמיזה תבוא בד"כ בתוספת תת שדה </a:t>
            </a:r>
            <a:r>
              <a:rPr lang="en-US" sz="7600" dirty="0" err="1" smtClean="0"/>
              <a:t>i</a:t>
            </a:r>
            <a:r>
              <a:rPr lang="he-IL" sz="7600" dirty="0" smtClean="0"/>
              <a:t> לשם הבהרה, בסוף השדה יש להוסיף תת שדה </a:t>
            </a:r>
            <a:r>
              <a:rPr lang="en-US" sz="7600" dirty="0" smtClean="0"/>
              <a:t>$w r</a:t>
            </a:r>
            <a:r>
              <a:rPr lang="he-IL" sz="7600" dirty="0" smtClean="0"/>
              <a:t> </a:t>
            </a:r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>
              <a:buNone/>
            </a:pPr>
            <a:endParaRPr lang="he-IL" dirty="0" smtClean="0"/>
          </a:p>
          <a:p>
            <a:pPr marL="0" indent="0" algn="l" rtl="0">
              <a:buFont typeface="Arial" pitchFamily="34" charset="0"/>
              <a:buNone/>
            </a:pPr>
            <a:r>
              <a:rPr lang="en-US" sz="6400" dirty="0" smtClean="0">
                <a:solidFill>
                  <a:schemeClr val="tx2"/>
                </a:solidFill>
              </a:rPr>
              <a:t>100 1_  </a:t>
            </a:r>
            <a:r>
              <a:rPr lang="en-US" sz="6400" smtClean="0">
                <a:solidFill>
                  <a:schemeClr val="tx2"/>
                </a:solidFill>
              </a:rPr>
              <a:t>$a Lennon</a:t>
            </a:r>
            <a:r>
              <a:rPr lang="en-US" sz="6400" dirty="0" smtClean="0">
                <a:solidFill>
                  <a:schemeClr val="tx2"/>
                </a:solidFill>
              </a:rPr>
              <a:t>, John, $d 1940-1980</a:t>
            </a:r>
          </a:p>
          <a:p>
            <a:pPr marL="0" indent="0" algn="l" rtl="0">
              <a:buFont typeface="Arial" pitchFamily="34" charset="0"/>
              <a:buNone/>
            </a:pPr>
            <a:r>
              <a:rPr lang="en-US" sz="6400" dirty="0" smtClean="0">
                <a:solidFill>
                  <a:schemeClr val="tx2"/>
                </a:solidFill>
              </a:rPr>
              <a:t>510 2_  $</a:t>
            </a:r>
            <a:r>
              <a:rPr lang="en-US" sz="6400" dirty="0" err="1" smtClean="0">
                <a:solidFill>
                  <a:schemeClr val="tx2"/>
                </a:solidFill>
              </a:rPr>
              <a:t>i</a:t>
            </a:r>
            <a:r>
              <a:rPr lang="en-US" sz="6400" dirty="0" smtClean="0">
                <a:solidFill>
                  <a:schemeClr val="tx2"/>
                </a:solidFill>
              </a:rPr>
              <a:t> Group member of: $a Beatles $w r</a:t>
            </a:r>
          </a:p>
          <a:p>
            <a:pPr marL="0" indent="0" algn="l" rtl="0">
              <a:buFont typeface="Arial" pitchFamily="34" charset="0"/>
              <a:buNone/>
            </a:pPr>
            <a:endParaRPr lang="en-US" sz="4900" dirty="0" smtClean="0"/>
          </a:p>
          <a:p>
            <a:pPr marL="0" indent="0" algn="l" rtl="0">
              <a:buFont typeface="Arial" pitchFamily="34" charset="0"/>
              <a:buNone/>
            </a:pPr>
            <a:endParaRPr lang="en-US" sz="4900" dirty="0" smtClean="0"/>
          </a:p>
          <a:p>
            <a:pPr marL="0" indent="0" algn="l" rtl="0">
              <a:buFont typeface="Arial" pitchFamily="34" charset="0"/>
              <a:buNone/>
            </a:pPr>
            <a:endParaRPr lang="en-US" sz="4900" dirty="0" smtClean="0"/>
          </a:p>
          <a:p>
            <a:pPr marL="0" indent="0" algn="l" rtl="0">
              <a:buFont typeface="Arial" pitchFamily="34" charset="0"/>
              <a:buNone/>
            </a:pPr>
            <a:endParaRPr lang="en-US" sz="4900" dirty="0" smtClean="0"/>
          </a:p>
          <a:p>
            <a:pPr marL="0" indent="0" algn="l" rtl="0">
              <a:buFont typeface="Arial" pitchFamily="34" charset="0"/>
              <a:buNone/>
            </a:pPr>
            <a:endParaRPr lang="en-US" sz="4900" dirty="0" smtClean="0"/>
          </a:p>
          <a:p>
            <a:pPr marL="0" indent="0"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400" dirty="0" smtClean="0">
                <a:solidFill>
                  <a:schemeClr val="tx2"/>
                </a:solidFill>
              </a:rPr>
              <a:t>110 2_  $a Beatles</a:t>
            </a:r>
          </a:p>
          <a:p>
            <a:pPr marL="0" indent="0"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400" dirty="0" smtClean="0">
                <a:solidFill>
                  <a:schemeClr val="tx2"/>
                </a:solidFill>
              </a:rPr>
              <a:t>500 1_ $</a:t>
            </a:r>
            <a:r>
              <a:rPr lang="en-US" sz="6400" dirty="0" err="1" smtClean="0">
                <a:solidFill>
                  <a:schemeClr val="tx2"/>
                </a:solidFill>
              </a:rPr>
              <a:t>i</a:t>
            </a:r>
            <a:r>
              <a:rPr lang="en-US" sz="6400" dirty="0" smtClean="0">
                <a:solidFill>
                  <a:schemeClr val="tx2"/>
                </a:solidFill>
              </a:rPr>
              <a:t> Group member: $a Lennon, John, $d 1940-1980 $w r</a:t>
            </a:r>
          </a:p>
          <a:p>
            <a:pPr marL="0" indent="0"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400" dirty="0" smtClean="0">
                <a:solidFill>
                  <a:schemeClr val="tx2"/>
                </a:solidFill>
              </a:rPr>
              <a:t>500 1_ $</a:t>
            </a:r>
            <a:r>
              <a:rPr lang="en-US" sz="6400" dirty="0" err="1" smtClean="0">
                <a:solidFill>
                  <a:schemeClr val="tx2"/>
                </a:solidFill>
              </a:rPr>
              <a:t>i</a:t>
            </a:r>
            <a:r>
              <a:rPr lang="en-US" sz="6400" dirty="0" smtClean="0">
                <a:solidFill>
                  <a:schemeClr val="tx2"/>
                </a:solidFill>
              </a:rPr>
              <a:t> Group member: $a McCartney, Paul $w r</a:t>
            </a:r>
          </a:p>
          <a:p>
            <a:pPr marL="0" indent="0"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400" dirty="0" smtClean="0">
                <a:solidFill>
                  <a:schemeClr val="tx2"/>
                </a:solidFill>
              </a:rPr>
              <a:t>500 1_ $</a:t>
            </a:r>
            <a:r>
              <a:rPr lang="en-US" sz="6400" dirty="0" err="1" smtClean="0">
                <a:solidFill>
                  <a:schemeClr val="tx2"/>
                </a:solidFill>
              </a:rPr>
              <a:t>i</a:t>
            </a:r>
            <a:r>
              <a:rPr lang="en-US" sz="6400" dirty="0" smtClean="0">
                <a:solidFill>
                  <a:schemeClr val="tx2"/>
                </a:solidFill>
              </a:rPr>
              <a:t> Group member: $a Harrison, George, $d 1943-2001 $w r</a:t>
            </a:r>
          </a:p>
          <a:p>
            <a:pPr marL="0" indent="0"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6400" dirty="0" smtClean="0">
                <a:solidFill>
                  <a:schemeClr val="tx2"/>
                </a:solidFill>
              </a:rPr>
              <a:t>500 1_ $</a:t>
            </a:r>
            <a:r>
              <a:rPr lang="en-US" sz="6400" dirty="0" err="1" smtClean="0">
                <a:solidFill>
                  <a:schemeClr val="tx2"/>
                </a:solidFill>
              </a:rPr>
              <a:t>i</a:t>
            </a:r>
            <a:r>
              <a:rPr lang="en-US" sz="6400" dirty="0" smtClean="0">
                <a:solidFill>
                  <a:schemeClr val="tx2"/>
                </a:solidFill>
              </a:rPr>
              <a:t> Group member: $a Starr, </a:t>
            </a:r>
            <a:r>
              <a:rPr lang="en-US" sz="6400" dirty="0" err="1" smtClean="0">
                <a:solidFill>
                  <a:schemeClr val="tx2"/>
                </a:solidFill>
              </a:rPr>
              <a:t>Ringo</a:t>
            </a:r>
            <a:r>
              <a:rPr lang="en-US" sz="6400" dirty="0" smtClean="0">
                <a:solidFill>
                  <a:schemeClr val="tx2"/>
                </a:solidFill>
              </a:rPr>
              <a:t> $w r</a:t>
            </a:r>
          </a:p>
          <a:p>
            <a:pPr marL="0" indent="0" algn="l" rtl="0">
              <a:buFont typeface="Arial" pitchFamily="34" charset="0"/>
              <a:buNone/>
            </a:pPr>
            <a:endParaRPr lang="en-US" dirty="0" smtClean="0"/>
          </a:p>
          <a:p>
            <a:pPr marL="0" indent="0" algn="l" rtl="0">
              <a:buFont typeface="Arial" pitchFamily="34" charset="0"/>
              <a:buNone/>
            </a:pPr>
            <a:endParaRPr lang="en-US" dirty="0" smtClean="0"/>
          </a:p>
          <a:p>
            <a:pPr marL="0" indent="0" algn="l" rtl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4928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מאפייני ישות ה-</a:t>
            </a:r>
            <a:r>
              <a:rPr lang="en-US" sz="4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28800"/>
            <a:ext cx="7696200" cy="4608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sz="1700" dirty="0" smtClean="0"/>
              <a:t>רשומת הזיהוי בפורמט </a:t>
            </a:r>
            <a:r>
              <a:rPr lang="en-US" sz="1700" dirty="0" smtClean="0"/>
              <a:t>RDA</a:t>
            </a:r>
            <a:r>
              <a:rPr lang="he-IL" sz="1700" dirty="0" smtClean="0"/>
              <a:t> כוללת  </a:t>
            </a:r>
            <a:r>
              <a:rPr lang="he-IL" sz="1700" dirty="0"/>
              <a:t>מידע </a:t>
            </a:r>
            <a:r>
              <a:rPr lang="he-IL" sz="1700" dirty="0" smtClean="0"/>
              <a:t>נוסף מקודד</a:t>
            </a:r>
          </a:p>
          <a:p>
            <a:pPr marL="0" indent="0">
              <a:buNone/>
            </a:pPr>
            <a:r>
              <a:rPr lang="he-IL" sz="1700" dirty="0" smtClean="0"/>
              <a:t>המידע נרשם גם אם הוא אינו </a:t>
            </a:r>
            <a:r>
              <a:rPr lang="he-IL" sz="1700" dirty="0"/>
              <a:t>נחוץ </a:t>
            </a:r>
            <a:r>
              <a:rPr lang="he-IL" sz="1700" dirty="0" smtClean="0"/>
              <a:t>כדי להבחין </a:t>
            </a:r>
            <a:r>
              <a:rPr lang="he-IL" sz="1700" dirty="0"/>
              <a:t>בין </a:t>
            </a:r>
            <a:r>
              <a:rPr lang="he-IL" sz="1700" dirty="0" smtClean="0"/>
              <a:t>נקודות גישה</a:t>
            </a:r>
          </a:p>
          <a:p>
            <a:pPr marL="0" indent="0">
              <a:buNone/>
            </a:pPr>
            <a:endParaRPr lang="he-IL" sz="1700" dirty="0"/>
          </a:p>
          <a:p>
            <a:pPr lvl="1"/>
            <a:r>
              <a:rPr lang="he-IL" sz="1500" b="1" dirty="0">
                <a:solidFill>
                  <a:schemeClr val="tx2"/>
                </a:solidFill>
              </a:rPr>
              <a:t>תאריכים</a:t>
            </a:r>
            <a:r>
              <a:rPr lang="he-IL" sz="1500" dirty="0"/>
              <a:t> (לידה ופטירה של בני אדם, שנות פעילות של תאגידים, שנת יצירה של כותר),</a:t>
            </a:r>
          </a:p>
          <a:p>
            <a:pPr lvl="1"/>
            <a:r>
              <a:rPr lang="he-IL" sz="1500" b="1" dirty="0">
                <a:solidFill>
                  <a:schemeClr val="tx2"/>
                </a:solidFill>
              </a:rPr>
              <a:t>מקומות</a:t>
            </a:r>
            <a:r>
              <a:rPr lang="he-IL" sz="1500" dirty="0"/>
              <a:t> (לידה, פטירה, פעילות, יצירה)</a:t>
            </a:r>
          </a:p>
          <a:p>
            <a:pPr lvl="1"/>
            <a:r>
              <a:rPr lang="he-IL" sz="1500" b="1" dirty="0">
                <a:solidFill>
                  <a:schemeClr val="tx2"/>
                </a:solidFill>
              </a:rPr>
              <a:t>תחומי עיסוק</a:t>
            </a:r>
          </a:p>
          <a:p>
            <a:pPr lvl="1"/>
            <a:r>
              <a:rPr lang="he-IL" sz="1500" b="1" dirty="0">
                <a:solidFill>
                  <a:schemeClr val="tx2"/>
                </a:solidFill>
              </a:rPr>
              <a:t>מגדר</a:t>
            </a:r>
          </a:p>
          <a:p>
            <a:pPr lvl="1"/>
            <a:r>
              <a:rPr lang="he-IL" sz="1500" b="1" dirty="0">
                <a:solidFill>
                  <a:schemeClr val="tx2"/>
                </a:solidFill>
              </a:rPr>
              <a:t>קשר לאנשים או מוסדות אחרים</a:t>
            </a:r>
          </a:p>
          <a:p>
            <a:pPr lvl="1"/>
            <a:r>
              <a:rPr lang="he-IL" sz="1500" b="1" dirty="0">
                <a:solidFill>
                  <a:schemeClr val="tx2"/>
                </a:solidFill>
              </a:rPr>
              <a:t>שפות פעילות </a:t>
            </a:r>
          </a:p>
          <a:p>
            <a:pPr lvl="1"/>
            <a:endParaRPr lang="he-IL" sz="1500" dirty="0"/>
          </a:p>
          <a:p>
            <a:pPr marL="57150" indent="0" algn="just">
              <a:buNone/>
            </a:pPr>
            <a:r>
              <a:rPr lang="he-IL" sz="1900" dirty="0"/>
              <a:t>המידע  יכול לשמש בעתיד לסיוע בשאילתות מתוחכמות:</a:t>
            </a:r>
          </a:p>
          <a:p>
            <a:pPr marL="971550" lvl="2" indent="-171450" algn="just"/>
            <a:r>
              <a:rPr lang="he-IL" sz="1400" dirty="0" smtClean="0"/>
              <a:t>איתור </a:t>
            </a:r>
            <a:r>
              <a:rPr lang="he-IL" sz="1400" dirty="0"/>
              <a:t>פרסומים שנכתבו על ידי נשים במדינה </a:t>
            </a:r>
            <a:r>
              <a:rPr lang="he-IL" sz="1400" dirty="0" err="1" smtClean="0"/>
              <a:t>מסויימת</a:t>
            </a:r>
            <a:endParaRPr lang="he-IL" sz="1400" dirty="0" smtClean="0"/>
          </a:p>
          <a:p>
            <a:pPr marL="971550" lvl="2" indent="-171450" algn="just"/>
            <a:r>
              <a:rPr lang="he-IL" sz="1400" dirty="0" smtClean="0"/>
              <a:t>פרסומי </a:t>
            </a:r>
            <a:r>
              <a:rPr lang="he-IL" sz="1400" dirty="0"/>
              <a:t>אנשים הקשורים למוסד </a:t>
            </a:r>
            <a:r>
              <a:rPr lang="he-IL" sz="1400" dirty="0" err="1"/>
              <a:t>מסויים</a:t>
            </a:r>
            <a:endParaRPr lang="he-IL" sz="1400" dirty="0"/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9437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16632"/>
            <a:ext cx="7696200" cy="936104"/>
          </a:xfrm>
        </p:spPr>
        <p:txBody>
          <a:bodyPr>
            <a:normAutofit fontScale="90000"/>
          </a:bodyPr>
          <a:lstStyle/>
          <a:p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מאפייני ישות ה-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RDA</a:t>
            </a:r>
            <a:b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מידע נוסף ברשומת הזיהוי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40768"/>
            <a:ext cx="7696200" cy="4896544"/>
          </a:xfrm>
        </p:spPr>
        <p:txBody>
          <a:bodyPr>
            <a:noAutofit/>
          </a:bodyPr>
          <a:lstStyle/>
          <a:p>
            <a:pPr algn="l" rtl="0"/>
            <a:endParaRPr lang="en-US" sz="1200" b="1" dirty="0" smtClean="0"/>
          </a:p>
          <a:p>
            <a:pPr algn="l" rtl="0"/>
            <a:r>
              <a:rPr lang="en-US" sz="1400" b="1" dirty="0" smtClean="0">
                <a:solidFill>
                  <a:schemeClr val="tx2"/>
                </a:solidFill>
              </a:rPr>
              <a:t>046</a:t>
            </a:r>
            <a:r>
              <a:rPr lang="he-IL" sz="1400" b="1" dirty="0" smtClean="0"/>
              <a:t>–</a:t>
            </a:r>
            <a:r>
              <a:rPr lang="en-US" sz="1400" b="1" dirty="0" smtClean="0"/>
              <a:t>Special Coded Dates (R) </a:t>
            </a:r>
            <a:r>
              <a:rPr lang="he-IL" sz="1400" b="1" dirty="0" smtClean="0">
                <a:solidFill>
                  <a:schemeClr val="tx2"/>
                </a:solidFill>
              </a:rPr>
              <a:t>תאריכים</a:t>
            </a:r>
          </a:p>
          <a:p>
            <a:pPr algn="l" rtl="0"/>
            <a:r>
              <a:rPr lang="en-US" sz="1400" dirty="0"/>
              <a:t>368 - Other Attributes of Person or Corporate Body (R</a:t>
            </a:r>
            <a:r>
              <a:rPr lang="en-US" sz="1400" dirty="0" smtClean="0"/>
              <a:t>)</a:t>
            </a:r>
            <a:r>
              <a:rPr lang="he-IL" sz="1400" dirty="0" smtClean="0"/>
              <a:t> תיאור </a:t>
            </a:r>
            <a:endParaRPr lang="en-US" sz="1400" dirty="0"/>
          </a:p>
          <a:p>
            <a:pPr algn="l" rtl="0"/>
            <a:r>
              <a:rPr lang="en-US" sz="1400" b="1" dirty="0" smtClean="0">
                <a:solidFill>
                  <a:schemeClr val="tx2"/>
                </a:solidFill>
              </a:rPr>
              <a:t>370</a:t>
            </a:r>
            <a:r>
              <a:rPr lang="en-US" sz="1400" b="1" dirty="0" smtClean="0"/>
              <a:t>- Associated Place (R) </a:t>
            </a:r>
            <a:r>
              <a:rPr lang="he-IL" sz="1400" b="1" dirty="0" smtClean="0">
                <a:solidFill>
                  <a:schemeClr val="tx2"/>
                </a:solidFill>
              </a:rPr>
              <a:t>שיוך גיאוגרפי </a:t>
            </a:r>
            <a:endParaRPr lang="en-US" sz="1400" b="1" dirty="0" smtClean="0">
              <a:solidFill>
                <a:schemeClr val="tx2"/>
              </a:solidFill>
            </a:endParaRPr>
          </a:p>
          <a:p>
            <a:pPr algn="l" rtl="0"/>
            <a:r>
              <a:rPr lang="en-US" sz="1400" b="1" dirty="0" smtClean="0">
                <a:solidFill>
                  <a:schemeClr val="tx2"/>
                </a:solidFill>
              </a:rPr>
              <a:t>371</a:t>
            </a:r>
            <a:r>
              <a:rPr lang="en-US" sz="1400" b="1" dirty="0" smtClean="0"/>
              <a:t> - Address (R)  </a:t>
            </a:r>
            <a:r>
              <a:rPr lang="he-IL" sz="1400" b="1" dirty="0" smtClean="0">
                <a:solidFill>
                  <a:schemeClr val="tx2"/>
                </a:solidFill>
              </a:rPr>
              <a:t>כתובת</a:t>
            </a:r>
            <a:endParaRPr lang="en-US" sz="1400" b="1" dirty="0" smtClean="0">
              <a:solidFill>
                <a:schemeClr val="tx2"/>
              </a:solidFill>
            </a:endParaRPr>
          </a:p>
          <a:p>
            <a:pPr algn="l" rtl="0"/>
            <a:r>
              <a:rPr lang="en-US" sz="1400" dirty="0" smtClean="0"/>
              <a:t>372 - Field of Activity (R)  </a:t>
            </a:r>
            <a:r>
              <a:rPr lang="he-IL" sz="1400" dirty="0" smtClean="0"/>
              <a:t>שדה פעילות</a:t>
            </a:r>
            <a:endParaRPr lang="en-US" sz="1400" dirty="0" smtClean="0"/>
          </a:p>
          <a:p>
            <a:pPr algn="l" rtl="0"/>
            <a:r>
              <a:rPr lang="en-US" sz="1400" b="1" dirty="0" smtClean="0">
                <a:solidFill>
                  <a:schemeClr val="tx2"/>
                </a:solidFill>
              </a:rPr>
              <a:t>373</a:t>
            </a:r>
            <a:r>
              <a:rPr lang="en-US" sz="1400" b="1" dirty="0" smtClean="0"/>
              <a:t> - Associated Group (R) </a:t>
            </a:r>
            <a:r>
              <a:rPr lang="en-US" sz="1400" b="1" dirty="0" smtClean="0">
                <a:solidFill>
                  <a:schemeClr val="tx2"/>
                </a:solidFill>
              </a:rPr>
              <a:t> </a:t>
            </a:r>
            <a:r>
              <a:rPr lang="he-IL" sz="1400" b="1" dirty="0" smtClean="0">
                <a:solidFill>
                  <a:schemeClr val="tx2"/>
                </a:solidFill>
              </a:rPr>
              <a:t> קבוצת שיוך</a:t>
            </a:r>
            <a:endParaRPr lang="en-US" sz="1400" b="1" dirty="0" smtClean="0">
              <a:solidFill>
                <a:schemeClr val="tx2"/>
              </a:solidFill>
            </a:endParaRPr>
          </a:p>
          <a:p>
            <a:pPr algn="l" rtl="0"/>
            <a:r>
              <a:rPr lang="en-US" sz="1400" b="1" dirty="0" smtClean="0">
                <a:solidFill>
                  <a:schemeClr val="tx2"/>
                </a:solidFill>
              </a:rPr>
              <a:t>374</a:t>
            </a:r>
            <a:r>
              <a:rPr lang="en-US" sz="1400" b="1" dirty="0" smtClean="0"/>
              <a:t> - Occupation (R) </a:t>
            </a:r>
            <a:r>
              <a:rPr lang="he-IL" sz="1400" b="1" dirty="0" smtClean="0">
                <a:solidFill>
                  <a:schemeClr val="tx2"/>
                </a:solidFill>
              </a:rPr>
              <a:t>מקצוע</a:t>
            </a:r>
            <a:endParaRPr lang="en-US" sz="1400" b="1" dirty="0" smtClean="0">
              <a:solidFill>
                <a:schemeClr val="tx2"/>
              </a:solidFill>
            </a:endParaRPr>
          </a:p>
          <a:p>
            <a:pPr algn="l" rtl="0"/>
            <a:r>
              <a:rPr lang="en-US" sz="1400" b="1" dirty="0" smtClean="0">
                <a:solidFill>
                  <a:schemeClr val="tx2"/>
                </a:solidFill>
              </a:rPr>
              <a:t>375</a:t>
            </a:r>
            <a:r>
              <a:rPr lang="en-US" sz="1400" b="1" dirty="0" smtClean="0"/>
              <a:t> - Gender (R) </a:t>
            </a:r>
            <a:r>
              <a:rPr lang="he-IL" sz="1400" dirty="0"/>
              <a:t>)</a:t>
            </a:r>
            <a:r>
              <a:rPr lang="he-IL" sz="1400" b="1" dirty="0"/>
              <a:t> </a:t>
            </a:r>
            <a:r>
              <a:rPr lang="he-IL" sz="1400" b="1" dirty="0" smtClean="0">
                <a:solidFill>
                  <a:schemeClr val="tx2"/>
                </a:solidFill>
              </a:rPr>
              <a:t>מגדר</a:t>
            </a:r>
            <a:r>
              <a:rPr lang="he-IL" sz="1400" b="1" dirty="0" smtClean="0"/>
              <a:t> </a:t>
            </a:r>
            <a:r>
              <a:rPr lang="en-US" sz="1400" dirty="0" smtClean="0"/>
              <a:t>male/female/</a:t>
            </a:r>
            <a:r>
              <a:rPr lang="en-US" sz="1400" dirty="0" smtClean="0">
                <a:sym typeface="Wingdings" panose="05000000000000000000" pitchFamily="2" charset="2"/>
              </a:rPr>
              <a:t> </a:t>
            </a:r>
            <a:r>
              <a:rPr lang="en-US" sz="1400" dirty="0"/>
              <a:t>not </a:t>
            </a:r>
            <a:r>
              <a:rPr lang="en-US" sz="1400" dirty="0" smtClean="0"/>
              <a:t>known </a:t>
            </a:r>
            <a:r>
              <a:rPr lang="en-US" sz="1400" i="1" dirty="0" smtClean="0"/>
              <a:t>or </a:t>
            </a:r>
            <a:r>
              <a:rPr lang="en-US" sz="1400" dirty="0" smtClean="0"/>
              <a:t>LCSH</a:t>
            </a:r>
            <a:r>
              <a:rPr lang="en-US" sz="1400" dirty="0"/>
              <a:t>, e.g</a:t>
            </a:r>
            <a:r>
              <a:rPr lang="en-US" sz="1400" dirty="0" smtClean="0"/>
              <a:t>.: Transgender </a:t>
            </a:r>
            <a:r>
              <a:rPr lang="en-US" sz="1400" dirty="0"/>
              <a:t>people $2 </a:t>
            </a:r>
            <a:r>
              <a:rPr lang="en-US" sz="1400" dirty="0" err="1" smtClean="0"/>
              <a:t>lcsh</a:t>
            </a:r>
            <a:r>
              <a:rPr lang="en-US" sz="1400" dirty="0" smtClean="0"/>
              <a:t>)</a:t>
            </a:r>
            <a:endParaRPr lang="en-US" sz="1400" dirty="0"/>
          </a:p>
          <a:p>
            <a:pPr algn="l" rtl="0"/>
            <a:r>
              <a:rPr lang="en-US" sz="1400" dirty="0" smtClean="0"/>
              <a:t>376 - Family Information (R) </a:t>
            </a:r>
            <a:r>
              <a:rPr lang="he-IL" sz="1400" dirty="0" smtClean="0"/>
              <a:t>מידע משפחתי</a:t>
            </a:r>
            <a:endParaRPr lang="en-US" sz="1400" dirty="0" smtClean="0"/>
          </a:p>
          <a:p>
            <a:pPr algn="l" rtl="0"/>
            <a:r>
              <a:rPr lang="en-US" sz="1400" b="1" dirty="0" smtClean="0">
                <a:solidFill>
                  <a:schemeClr val="tx2"/>
                </a:solidFill>
              </a:rPr>
              <a:t>377</a:t>
            </a:r>
            <a:r>
              <a:rPr lang="en-US" sz="1400" b="1" dirty="0" smtClean="0"/>
              <a:t> - Associated Language (R) – </a:t>
            </a:r>
            <a:r>
              <a:rPr lang="he-IL" sz="1400" dirty="0" smtClean="0"/>
              <a:t>(</a:t>
            </a:r>
            <a:r>
              <a:rPr lang="he-IL" sz="1400" dirty="0"/>
              <a:t>קוד השפה לפי רשימת השפות של ספריית </a:t>
            </a:r>
            <a:r>
              <a:rPr lang="he-IL" sz="1400" dirty="0" smtClean="0"/>
              <a:t>הקונגרס)</a:t>
            </a:r>
            <a:r>
              <a:rPr lang="en-US" sz="1400" dirty="0" smtClean="0"/>
              <a:t> </a:t>
            </a:r>
            <a:r>
              <a:rPr lang="en-US" sz="1400" b="1" dirty="0" smtClean="0">
                <a:solidFill>
                  <a:schemeClr val="tx2"/>
                </a:solidFill>
              </a:rPr>
              <a:t> </a:t>
            </a:r>
            <a:r>
              <a:rPr lang="he-IL" sz="1400" b="1" dirty="0" smtClean="0">
                <a:solidFill>
                  <a:schemeClr val="tx2"/>
                </a:solidFill>
              </a:rPr>
              <a:t>שפת פעילות</a:t>
            </a:r>
            <a:endParaRPr lang="en-US" sz="1400" b="1" dirty="0" smtClean="0">
              <a:solidFill>
                <a:schemeClr val="tx2"/>
              </a:solidFill>
            </a:endParaRPr>
          </a:p>
          <a:p>
            <a:pPr algn="l" rtl="0"/>
            <a:r>
              <a:rPr lang="en-US" sz="1400" dirty="0" smtClean="0"/>
              <a:t>378 - Fuller Form of Personal Name (NR) </a:t>
            </a:r>
            <a:r>
              <a:rPr lang="he-IL" sz="1400" dirty="0" smtClean="0"/>
              <a:t>שם מלא</a:t>
            </a:r>
            <a:endParaRPr lang="en-US" sz="1400" dirty="0" smtClean="0"/>
          </a:p>
          <a:p>
            <a:pPr algn="l" rtl="0"/>
            <a:r>
              <a:rPr lang="en-US" sz="1400" b="1" dirty="0" smtClean="0">
                <a:solidFill>
                  <a:schemeClr val="tx2"/>
                </a:solidFill>
              </a:rPr>
              <a:t>380</a:t>
            </a:r>
            <a:r>
              <a:rPr lang="en-US" sz="1400" b="1" dirty="0" smtClean="0"/>
              <a:t> - Form of work (R) </a:t>
            </a:r>
            <a:r>
              <a:rPr lang="en-US" sz="1400" b="1" dirty="0" smtClean="0">
                <a:solidFill>
                  <a:schemeClr val="tx2"/>
                </a:solidFill>
              </a:rPr>
              <a:t> </a:t>
            </a:r>
            <a:r>
              <a:rPr lang="he-IL" sz="1400" b="1" dirty="0" smtClean="0">
                <a:solidFill>
                  <a:schemeClr val="tx2"/>
                </a:solidFill>
              </a:rPr>
              <a:t>סוגה</a:t>
            </a:r>
            <a:endParaRPr lang="en-US" sz="1400" b="1" dirty="0" smtClean="0">
              <a:solidFill>
                <a:schemeClr val="tx2"/>
              </a:solidFill>
            </a:endParaRPr>
          </a:p>
          <a:p>
            <a:pPr algn="l" rtl="0"/>
            <a:r>
              <a:rPr lang="en-US" sz="1400" dirty="0" smtClean="0"/>
              <a:t>381 - Other Distinguishing Characteristics of Work or Expression (R)  </a:t>
            </a:r>
            <a:r>
              <a:rPr lang="he-IL" sz="1400" dirty="0" smtClean="0"/>
              <a:t>תיאור היצירה</a:t>
            </a:r>
            <a:endParaRPr lang="en-US" sz="1400" dirty="0" smtClean="0"/>
          </a:p>
          <a:p>
            <a:pPr algn="l" rtl="0"/>
            <a:r>
              <a:rPr lang="en-US" sz="1400" dirty="0" smtClean="0"/>
              <a:t>382 - Medium of Performance (R)  </a:t>
            </a:r>
            <a:r>
              <a:rPr lang="he-IL" sz="1400" dirty="0" smtClean="0"/>
              <a:t>סוג הביצוע</a:t>
            </a:r>
            <a:endParaRPr lang="en-US" sz="1400" dirty="0" smtClean="0"/>
          </a:p>
          <a:p>
            <a:pPr algn="l" rtl="0"/>
            <a:r>
              <a:rPr lang="en-US" sz="1400" dirty="0" smtClean="0"/>
              <a:t>383 - Numeric Designation of Musical Work (R)  </a:t>
            </a:r>
            <a:r>
              <a:rPr lang="he-IL" sz="1400" dirty="0" smtClean="0"/>
              <a:t>מספר יצירה</a:t>
            </a:r>
            <a:endParaRPr lang="en-US" sz="1400" dirty="0" smtClean="0"/>
          </a:p>
          <a:p>
            <a:pPr algn="l" rtl="0"/>
            <a:r>
              <a:rPr lang="en-US" sz="1400" dirty="0" smtClean="0"/>
              <a:t>384 - Key (NR)  </a:t>
            </a:r>
            <a:r>
              <a:rPr lang="he-IL" sz="1400" dirty="0" smtClean="0"/>
              <a:t>מפתח מוסיקלי</a:t>
            </a:r>
            <a:endParaRPr lang="en-US" sz="1400" dirty="0" smtClean="0"/>
          </a:p>
          <a:p>
            <a:pPr algn="l" rtl="0"/>
            <a:r>
              <a:rPr lang="en-US" sz="1400" dirty="0" smtClean="0"/>
              <a:t>385 - Audience Characteristics (R)  </a:t>
            </a:r>
          </a:p>
          <a:p>
            <a:pPr algn="l" rtl="0"/>
            <a:r>
              <a:rPr lang="en-US" sz="1400" dirty="0" smtClean="0"/>
              <a:t>386 - Creator/Contributor Characteristics (R)  </a:t>
            </a:r>
          </a:p>
          <a:p>
            <a:pPr algn="l" rtl="0"/>
            <a:endParaRPr lang="en-US" sz="1200" dirty="0" smtClean="0"/>
          </a:p>
          <a:p>
            <a:pPr algn="l" rtl="0"/>
            <a:endParaRPr lang="he-IL" sz="1200" dirty="0"/>
          </a:p>
        </p:txBody>
      </p:sp>
    </p:spTree>
    <p:extLst>
      <p:ext uri="{BB962C8B-B14F-4D97-AF65-F5344CB8AC3E}">
        <p14:creationId xmlns:p14="http://schemas.microsoft.com/office/powerpoint/2010/main" val="130300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מבנה 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MARC</a:t>
            </a:r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של זיהוי</a:t>
            </a:r>
            <a:endParaRPr lang="he-I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0XX – control fields, standard numbers, etc.</a:t>
            </a:r>
          </a:p>
          <a:p>
            <a:r>
              <a:rPr lang="en-US" sz="2600" dirty="0" smtClean="0"/>
              <a:t>1XX </a:t>
            </a:r>
            <a:r>
              <a:rPr lang="he-IL" sz="2600" dirty="0" smtClean="0"/>
              <a:t>- נקודת גישה מוסמכת(</a:t>
            </a:r>
            <a:r>
              <a:rPr lang="en-US" altLang="he-IL" sz="2000" dirty="0"/>
              <a:t>authorized access point </a:t>
            </a:r>
            <a:r>
              <a:rPr lang="he-IL" altLang="he-IL" sz="2000" dirty="0" smtClean="0"/>
              <a:t>)</a:t>
            </a:r>
            <a:endParaRPr lang="he-IL" sz="2600" dirty="0" smtClean="0"/>
          </a:p>
          <a:p>
            <a:endParaRPr lang="he-IL" sz="2600" dirty="0" smtClean="0"/>
          </a:p>
          <a:p>
            <a:pPr marL="857250" lvl="1" indent="-457200"/>
            <a:r>
              <a:rPr lang="en-US" sz="2300" dirty="0" smtClean="0"/>
              <a:t>X00  </a:t>
            </a:r>
            <a:r>
              <a:rPr lang="en-US" sz="2300" dirty="0" smtClean="0">
                <a:solidFill>
                  <a:schemeClr val="tx2"/>
                </a:solidFill>
              </a:rPr>
              <a:t>0/1/3</a:t>
            </a:r>
            <a:r>
              <a:rPr lang="he-IL" sz="2300" dirty="0" smtClean="0"/>
              <a:t>- אדם </a:t>
            </a:r>
            <a:r>
              <a:rPr lang="he-IL" sz="2300" dirty="0"/>
              <a:t>או משפחה</a:t>
            </a:r>
            <a:endParaRPr lang="en-US" sz="2300" dirty="0"/>
          </a:p>
          <a:p>
            <a:pPr marL="857250" lvl="1" indent="-457200"/>
            <a:r>
              <a:rPr lang="en-US" sz="2300" dirty="0" smtClean="0"/>
              <a:t>X10  </a:t>
            </a:r>
            <a:r>
              <a:rPr lang="en-US" sz="2300" dirty="0" smtClean="0">
                <a:solidFill>
                  <a:schemeClr val="tx2"/>
                </a:solidFill>
              </a:rPr>
              <a:t>1/2</a:t>
            </a:r>
            <a:r>
              <a:rPr lang="he-IL" sz="2300" dirty="0" smtClean="0"/>
              <a:t>- תאגיד</a:t>
            </a:r>
            <a:endParaRPr lang="en-US" sz="2300" dirty="0"/>
          </a:p>
          <a:p>
            <a:pPr marL="857250" lvl="1" indent="-457200"/>
            <a:r>
              <a:rPr lang="en-US" sz="2300" dirty="0" smtClean="0"/>
              <a:t>X11  </a:t>
            </a:r>
            <a:r>
              <a:rPr lang="en-US" sz="23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r>
              <a:rPr lang="he-IL" sz="2300" dirty="0" smtClean="0"/>
              <a:t>- כנס</a:t>
            </a:r>
          </a:p>
          <a:p>
            <a:pPr marL="857250" lvl="1" indent="-457200"/>
            <a:r>
              <a:rPr lang="en-US" sz="2300" dirty="0" smtClean="0"/>
              <a:t>X30 </a:t>
            </a:r>
            <a:r>
              <a:rPr lang="he-IL" sz="2300" dirty="0" smtClean="0"/>
              <a:t>- יצירה </a:t>
            </a:r>
            <a:r>
              <a:rPr lang="he-IL" sz="2300" dirty="0"/>
              <a:t>או גילוי </a:t>
            </a:r>
            <a:r>
              <a:rPr lang="he-IL" sz="2300" dirty="0" smtClean="0"/>
              <a:t>ללא </a:t>
            </a:r>
            <a:r>
              <a:rPr lang="he-IL" sz="2300" dirty="0"/>
              <a:t>יוצר מפורש</a:t>
            </a:r>
            <a:endParaRPr lang="en-US" sz="2300" dirty="0"/>
          </a:p>
          <a:p>
            <a:pPr marL="857250" lvl="1" indent="-457200"/>
            <a:r>
              <a:rPr lang="en-US" sz="2300" dirty="0" smtClean="0"/>
              <a:t>X51 </a:t>
            </a:r>
            <a:r>
              <a:rPr lang="he-IL" sz="2300" dirty="0"/>
              <a:t>-ישות גיאוגרפית</a:t>
            </a:r>
            <a:endParaRPr lang="en-US" sz="2300" dirty="0"/>
          </a:p>
          <a:p>
            <a:pPr lvl="1"/>
            <a:endParaRPr lang="en-US" sz="2600" dirty="0" smtClean="0"/>
          </a:p>
          <a:p>
            <a:r>
              <a:rPr lang="en-US" sz="2600" dirty="0" smtClean="0"/>
              <a:t>3XX </a:t>
            </a:r>
            <a:r>
              <a:rPr lang="he-IL" sz="2600" dirty="0"/>
              <a:t>- מאפייני </a:t>
            </a:r>
            <a:r>
              <a:rPr lang="he-IL" sz="2600" dirty="0" smtClean="0"/>
              <a:t>ישות ה-</a:t>
            </a:r>
            <a:r>
              <a:rPr lang="en-US" sz="2600" dirty="0" smtClean="0"/>
              <a:t>RDA</a:t>
            </a:r>
            <a:r>
              <a:rPr lang="he-IL" sz="2600" dirty="0" smtClean="0"/>
              <a:t> (מידע נוסף)</a:t>
            </a:r>
            <a:endParaRPr lang="en-US" sz="2600" dirty="0" smtClean="0"/>
          </a:p>
          <a:p>
            <a:r>
              <a:rPr lang="en-US" sz="2600" dirty="0" smtClean="0"/>
              <a:t>4XX </a:t>
            </a:r>
            <a:r>
              <a:rPr lang="he-IL" sz="2600" dirty="0" smtClean="0"/>
              <a:t>– רמיזות (</a:t>
            </a:r>
            <a:r>
              <a:rPr lang="en-US" altLang="he-IL" sz="2000" dirty="0"/>
              <a:t>variant access </a:t>
            </a:r>
            <a:r>
              <a:rPr lang="en-US" altLang="he-IL" sz="2000" dirty="0" smtClean="0"/>
              <a:t>points</a:t>
            </a:r>
            <a:r>
              <a:rPr lang="he-IL" altLang="he-IL" sz="2000" dirty="0" smtClean="0"/>
              <a:t>)</a:t>
            </a:r>
            <a:endParaRPr lang="en-US" sz="2600" dirty="0" smtClean="0"/>
          </a:p>
          <a:p>
            <a:r>
              <a:rPr lang="en-US" sz="2600" dirty="0" smtClean="0"/>
              <a:t>5XX </a:t>
            </a:r>
            <a:r>
              <a:rPr lang="he-IL" sz="2600" dirty="0"/>
              <a:t>- קישורים </a:t>
            </a:r>
            <a:r>
              <a:rPr lang="he-IL" sz="2600" dirty="0" smtClean="0"/>
              <a:t>לישויות קשורות (</a:t>
            </a:r>
            <a:r>
              <a:rPr lang="en-US" altLang="he-IL" sz="2000" dirty="0"/>
              <a:t>links to related </a:t>
            </a:r>
            <a:r>
              <a:rPr lang="en-US" altLang="he-IL" sz="2000" dirty="0" smtClean="0"/>
              <a:t>entities</a:t>
            </a:r>
            <a:r>
              <a:rPr lang="he-IL" altLang="he-IL" sz="2000" dirty="0" smtClean="0"/>
              <a:t>)</a:t>
            </a:r>
            <a:endParaRPr lang="en-US" sz="2600" dirty="0" smtClean="0"/>
          </a:p>
          <a:p>
            <a:r>
              <a:rPr lang="en-US" sz="2600" dirty="0" smtClean="0"/>
              <a:t>6XX </a:t>
            </a:r>
            <a:r>
              <a:rPr lang="he-IL" sz="2600" dirty="0"/>
              <a:t>- הערות</a:t>
            </a:r>
            <a:r>
              <a:rPr lang="en-US" dirty="0" smtClean="0"/>
              <a:t> </a:t>
            </a:r>
          </a:p>
          <a:p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e-IL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זיהוי בפורמט </a:t>
            </a:r>
            <a:r>
              <a:rPr lang="en-U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RDA</a:t>
            </a:r>
            <a:endParaRPr lang="he-I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008/10</a:t>
            </a:r>
            <a:r>
              <a:rPr lang="he-IL" dirty="0" smtClean="0"/>
              <a:t> - </a:t>
            </a:r>
            <a:r>
              <a:rPr lang="en-US" dirty="0" smtClean="0"/>
              <a:t>Descriptive Cataloging Rules</a:t>
            </a:r>
          </a:p>
          <a:p>
            <a:pPr lvl="1"/>
            <a:r>
              <a:rPr lang="en-US" dirty="0" smtClean="0"/>
              <a:t>a-d = earlier rules, including AACR2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z= other</a:t>
            </a:r>
          </a:p>
          <a:p>
            <a:pPr lvl="1">
              <a:buNone/>
            </a:pPr>
            <a:r>
              <a:rPr lang="he-IL" dirty="0" smtClean="0"/>
              <a:t>לרשום: </a:t>
            </a:r>
            <a:r>
              <a:rPr lang="en-US" b="1" dirty="0" smtClean="0">
                <a:solidFill>
                  <a:schemeClr val="tx2"/>
                </a:solidFill>
              </a:rPr>
              <a:t>z</a:t>
            </a:r>
            <a:endParaRPr lang="he-IL" b="1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040</a:t>
            </a:r>
            <a:r>
              <a:rPr lang="he-IL" dirty="0" smtClean="0"/>
              <a:t>-</a:t>
            </a:r>
            <a:r>
              <a:rPr lang="en-US" b="1" dirty="0" smtClean="0">
                <a:solidFill>
                  <a:schemeClr val="tx2"/>
                </a:solidFill>
              </a:rPr>
              <a:t>$e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rda</a:t>
            </a:r>
            <a:r>
              <a:rPr lang="he-IL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dirty="0" smtClean="0"/>
              <a:t>3XX </a:t>
            </a:r>
            <a:r>
              <a:rPr lang="he-IL" dirty="0"/>
              <a:t>- מאפייני ישות ה-</a:t>
            </a:r>
            <a:r>
              <a:rPr lang="en-US" dirty="0"/>
              <a:t>RDA</a:t>
            </a:r>
          </a:p>
          <a:p>
            <a:pPr marL="0" indent="0">
              <a:buNone/>
            </a:pP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0"/>
            <a:ext cx="8456488" cy="668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8528496" cy="668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36000" cy="668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586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emplat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3F3F3F"/>
      </a:accent2>
      <a:accent3>
        <a:srgbClr val="7F7F7F"/>
      </a:accent3>
      <a:accent4>
        <a:srgbClr val="A5A5A5"/>
      </a:accent4>
      <a:accent5>
        <a:srgbClr val="F2F2F2"/>
      </a:accent5>
      <a:accent6>
        <a:srgbClr val="D8D8D8"/>
      </a:accent6>
      <a:hlink>
        <a:srgbClr val="548DD4"/>
      </a:hlink>
      <a:folHlink>
        <a:srgbClr val="36609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8D160AACFA9C04468791E2C6403C9CA7" ma:contentTypeVersion="1" ma:contentTypeDescription="צור מסמך חדש." ma:contentTypeScope="" ma:versionID="caf67d552c1a93384810c4ef79e91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8300d9c79bf1aa3c580950d94f1f81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מתזמן תאריך התחלה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8CAF707-A48D-49AE-A41D-D6D6ED0A9C00}"/>
</file>

<file path=customXml/itemProps2.xml><?xml version="1.0" encoding="utf-8"?>
<ds:datastoreItem xmlns:ds="http://schemas.openxmlformats.org/officeDocument/2006/customXml" ds:itemID="{EECCF97F-9EB5-41E3-B4FE-C03C93D6C9F4}"/>
</file>

<file path=customXml/itemProps3.xml><?xml version="1.0" encoding="utf-8"?>
<ds:datastoreItem xmlns:ds="http://schemas.openxmlformats.org/officeDocument/2006/customXml" ds:itemID="{9CD1CCA6-22F6-4616-8522-A0EA099FBAB2}"/>
</file>

<file path=docProps/app.xml><?xml version="1.0" encoding="utf-8"?>
<Properties xmlns="http://schemas.openxmlformats.org/officeDocument/2006/extended-properties" xmlns:vt="http://schemas.openxmlformats.org/officeDocument/2006/docPropsVTypes">
  <Template>pptemplate</Template>
  <TotalTime>2033</TotalTime>
  <Words>2040</Words>
  <Application>Microsoft Office PowerPoint</Application>
  <PresentationFormat>On-screen Show (4:3)</PresentationFormat>
  <Paragraphs>383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pptemplate</vt:lpstr>
      <vt:lpstr>זיהויים  Authorized access point נקודת גישה מוסמכת  </vt:lpstr>
      <vt:lpstr>FRAD</vt:lpstr>
      <vt:lpstr>מאפייני ישות ה-RDA</vt:lpstr>
      <vt:lpstr>מאפייני ישות ה-RDA מידע נוסף ברשומת הזיהוי</vt:lpstr>
      <vt:lpstr>מבנה MARC של זיהוי</vt:lpstr>
      <vt:lpstr>זיהוי בפורמט RDA</vt:lpstr>
      <vt:lpstr>PowerPoint Presentation</vt:lpstr>
      <vt:lpstr>PowerPoint Presentation</vt:lpstr>
      <vt:lpstr>PowerPoint Presentation</vt:lpstr>
      <vt:lpstr> 046 - תאריכים מקודדים </vt:lpstr>
      <vt:lpstr>3XX - רכיבי RDA</vt:lpstr>
      <vt:lpstr>3XX - רכיבי RDA</vt:lpstr>
      <vt:lpstr>אדם- Person </vt:lpstr>
      <vt:lpstr>PowerPoint Presentation</vt:lpstr>
      <vt:lpstr>תוספות לשמות: תארים $c </vt:lpstr>
      <vt:lpstr>תוספות לשמות: תאריכים $d</vt:lpstr>
      <vt:lpstr>שדות נלווים ביצירת זיהוי מקורי - אנשים</vt:lpstr>
      <vt:lpstr>משפחות (RDA 8,10) </vt:lpstr>
      <vt:lpstr>משפחות - קידוד</vt:lpstr>
      <vt:lpstr>משפחות - קידוד</vt:lpstr>
      <vt:lpstr>תאגידים (RDA 8,11)</vt:lpstr>
      <vt:lpstr>תוספות לתאגידים</vt:lpstr>
      <vt:lpstr>שדות נלווים ביצירת זיהוי מקורי -  תאגידים</vt:lpstr>
      <vt:lpstr>כותר מועדף - preferred title  (כותר אחיד – (Uniform title</vt:lpstr>
      <vt:lpstr>כותר מועדף - preferred title  </vt:lpstr>
      <vt:lpstr>כותר מועדף - preferred title  </vt:lpstr>
      <vt:lpstr>תוספות לכותר מועדף </vt:lpstr>
      <vt:lpstr>שדות נלווים ביצירת זיהוי מקורי -  כותר אחיד</vt:lpstr>
      <vt:lpstr>5XX- קישור לישויות קשורות</vt:lpstr>
    </vt:vector>
  </TitlesOfParts>
  <Company>University of Haifa - The Library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זיהויים</dc:title>
  <dc:creator>ירדנה לוינברג</dc:creator>
  <cp:lastModifiedBy>ירדנה לוינברג</cp:lastModifiedBy>
  <cp:revision>140</cp:revision>
  <dcterms:created xsi:type="dcterms:W3CDTF">2013-12-03T10:42:39Z</dcterms:created>
  <dcterms:modified xsi:type="dcterms:W3CDTF">2014-03-10T12:42:13Z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0x0101008D160AACFA9C04468791E2C6403C9CA7</vt:lpwstr>
  </property>
  <property fmtid="{D5CDD505-2E9C-101B-9397-08002B2CF9AE}" pid="3" name="Order">
    <vt:r8>1600</vt:r8>
  </property>
  <property fmtid="{D5CDD505-2E9C-101B-9397-08002B2CF9AE}" pid="4" name="TemplateUrl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